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10287000" cx="18288000"/>
  <p:notesSz cx="6858000" cy="9144000"/>
  <p:embeddedFontLst>
    <p:embeddedFont>
      <p:font typeface="Raleway"/>
      <p:regular r:id="rId47"/>
      <p:bold r:id="rId48"/>
      <p:italic r:id="rId49"/>
      <p:boldItalic r:id="rId50"/>
    </p:embeddedFont>
    <p:embeddedFont>
      <p:font typeface="League Spartan"/>
      <p:regular r:id="rId51"/>
      <p:bold r:id="rId52"/>
    </p:embeddedFont>
    <p:embeddedFont>
      <p:font typeface="Lato"/>
      <p:regular r:id="rId53"/>
      <p:bold r:id="rId54"/>
      <p:italic r:id="rId55"/>
      <p:boldItalic r:id="rId56"/>
    </p:embeddedFont>
    <p:embeddedFont>
      <p:font typeface="Open Sans Ligh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1" roundtripDataSignature="AMtx7miIkxi/4+DnR8bWPR8bPmnEUSuf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60FCF9-952A-4FD8-96FB-611A24FD3875}">
  <a:tblStyle styleId="{E060FCF9-952A-4FD8-96FB-611A24FD387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6A5DD76-1CF0-41CF-BBA8-F218201F8835}" styleName="Table_1">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aleway-bold.fntdata"/><Relationship Id="rId47" Type="http://schemas.openxmlformats.org/officeDocument/2006/relationships/font" Target="fonts/Raleway-regular.fntdata"/><Relationship Id="rId49" Type="http://schemas.openxmlformats.org/officeDocument/2006/relationships/font" Target="fonts/Raleway-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eagueSpartan-regular.fntdata"/><Relationship Id="rId50" Type="http://schemas.openxmlformats.org/officeDocument/2006/relationships/font" Target="fonts/Raleway-boldItalic.fntdata"/><Relationship Id="rId53" Type="http://schemas.openxmlformats.org/officeDocument/2006/relationships/font" Target="fonts/Lato-regular.fntdata"/><Relationship Id="rId52" Type="http://schemas.openxmlformats.org/officeDocument/2006/relationships/font" Target="fonts/LeagueSpartan-bold.fntdata"/><Relationship Id="rId11" Type="http://schemas.openxmlformats.org/officeDocument/2006/relationships/slide" Target="slides/slide5.xml"/><Relationship Id="rId55" Type="http://schemas.openxmlformats.org/officeDocument/2006/relationships/font" Target="fonts/Lato-italic.fntdata"/><Relationship Id="rId10" Type="http://schemas.openxmlformats.org/officeDocument/2006/relationships/slide" Target="slides/slide4.xml"/><Relationship Id="rId54" Type="http://schemas.openxmlformats.org/officeDocument/2006/relationships/font" Target="fonts/Lato-bold.fntdata"/><Relationship Id="rId13" Type="http://schemas.openxmlformats.org/officeDocument/2006/relationships/slide" Target="slides/slide7.xml"/><Relationship Id="rId57" Type="http://schemas.openxmlformats.org/officeDocument/2006/relationships/font" Target="fonts/OpenSansLight-regular.fntdata"/><Relationship Id="rId12" Type="http://schemas.openxmlformats.org/officeDocument/2006/relationships/slide" Target="slides/slide6.xml"/><Relationship Id="rId56" Type="http://schemas.openxmlformats.org/officeDocument/2006/relationships/font" Target="fonts/Lato-boldItalic.fntdata"/><Relationship Id="rId15" Type="http://schemas.openxmlformats.org/officeDocument/2006/relationships/slide" Target="slides/slide9.xml"/><Relationship Id="rId59" Type="http://schemas.openxmlformats.org/officeDocument/2006/relationships/font" Target="fonts/OpenSansLight-italic.fntdata"/><Relationship Id="rId14" Type="http://schemas.openxmlformats.org/officeDocument/2006/relationships/slide" Target="slides/slide8.xml"/><Relationship Id="rId58" Type="http://schemas.openxmlformats.org/officeDocument/2006/relationships/font" Target="fonts/OpenSans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a7767dae75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a7767dae7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4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4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9"/>
          <p:cNvSpPr/>
          <p:nvPr>
            <p:ph idx="2" type="pic"/>
          </p:nvPr>
        </p:nvSpPr>
        <p:spPr>
          <a:xfrm>
            <a:off x="1792288" y="612775"/>
            <a:ext cx="5486400" cy="4114800"/>
          </a:xfrm>
          <a:prstGeom prst="rect">
            <a:avLst/>
          </a:prstGeom>
          <a:noFill/>
          <a:ln>
            <a:noFill/>
          </a:ln>
        </p:spPr>
      </p:sp>
      <p:sp>
        <p:nvSpPr>
          <p:cNvPr id="64" name="Google Shape;64;p4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8.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47.png"/><Relationship Id="rId5"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1.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a7767dae75_0_2"/>
          <p:cNvSpPr txBox="1"/>
          <p:nvPr/>
        </p:nvSpPr>
        <p:spPr>
          <a:xfrm>
            <a:off x="150034" y="588525"/>
            <a:ext cx="18014700" cy="2369100"/>
          </a:xfrm>
          <a:prstGeom prst="rect">
            <a:avLst/>
          </a:prstGeom>
          <a:solidFill>
            <a:srgbClr val="A5A5A5"/>
          </a:solidFill>
          <a:ln>
            <a:noFill/>
          </a:ln>
        </p:spPr>
        <p:txBody>
          <a:bodyPr anchorCtr="0" anchor="b" bIns="45700" lIns="91425" spcFirstLastPara="1" rIns="91425" wrap="square" tIns="45700">
            <a:normAutofit/>
          </a:bodyPr>
          <a:lstStyle/>
          <a:p>
            <a:pPr indent="-582465" lvl="0" marL="588267" marR="2443" rtl="0" algn="ctr">
              <a:spcBef>
                <a:spcPts val="0"/>
              </a:spcBef>
              <a:spcAft>
                <a:spcPts val="0"/>
              </a:spcAft>
              <a:buNone/>
            </a:pPr>
            <a:r>
              <a:rPr b="1" lang="en-US" sz="4452">
                <a:solidFill>
                  <a:srgbClr val="000000"/>
                </a:solidFill>
              </a:rPr>
              <a:t>PEMBEKALAN SKILL DESAIN GRAFIS MELALUI APLIKASI CORELDRAW KEPADA MAHASISWA </a:t>
            </a:r>
            <a:endParaRPr b="1" sz="4452">
              <a:solidFill>
                <a:srgbClr val="000000"/>
              </a:solidFill>
            </a:endParaRPr>
          </a:p>
          <a:p>
            <a:pPr indent="-582465" lvl="0" marL="588267" marR="2443" rtl="0" algn="ctr">
              <a:spcBef>
                <a:spcPts val="48"/>
              </a:spcBef>
              <a:spcAft>
                <a:spcPts val="0"/>
              </a:spcAft>
              <a:buNone/>
            </a:pPr>
            <a:r>
              <a:rPr b="1" lang="en-US" sz="4452">
                <a:solidFill>
                  <a:srgbClr val="000000"/>
                </a:solidFill>
              </a:rPr>
              <a:t>KOMUNIKASI PENYIARAN ISLAM UIN AR-RANIRY</a:t>
            </a:r>
            <a:endParaRPr b="1" sz="5652">
              <a:solidFill>
                <a:srgbClr val="151515"/>
              </a:solidFill>
              <a:latin typeface="Raleway"/>
              <a:ea typeface="Raleway"/>
              <a:cs typeface="Raleway"/>
              <a:sym typeface="Raleway"/>
            </a:endParaRPr>
          </a:p>
        </p:txBody>
      </p:sp>
      <p:sp>
        <p:nvSpPr>
          <p:cNvPr id="85" name="Google Shape;85;g2a7767dae75_0_2"/>
          <p:cNvSpPr txBox="1"/>
          <p:nvPr/>
        </p:nvSpPr>
        <p:spPr>
          <a:xfrm>
            <a:off x="150032" y="3638242"/>
            <a:ext cx="18014700" cy="1116900"/>
          </a:xfrm>
          <a:prstGeom prst="rect">
            <a:avLst/>
          </a:prstGeom>
          <a:solidFill>
            <a:srgbClr val="D15E00"/>
          </a:solid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t/>
            </a:r>
            <a:endParaRPr b="1" sz="4100">
              <a:solidFill>
                <a:srgbClr val="151515"/>
              </a:solidFill>
              <a:latin typeface="Lato"/>
              <a:ea typeface="Lato"/>
              <a:cs typeface="Lato"/>
              <a:sym typeface="Lato"/>
            </a:endParaRPr>
          </a:p>
          <a:p>
            <a:pPr indent="0" lvl="0" marL="0" rtl="0" algn="l">
              <a:lnSpc>
                <a:spcPct val="90000"/>
              </a:lnSpc>
              <a:spcBef>
                <a:spcPts val="0"/>
              </a:spcBef>
              <a:spcAft>
                <a:spcPts val="0"/>
              </a:spcAft>
              <a:buNone/>
            </a:pPr>
            <a:r>
              <a:rPr b="1" lang="en-US" sz="4100">
                <a:solidFill>
                  <a:srgbClr val="151515"/>
                </a:solidFill>
                <a:latin typeface="Lato"/>
                <a:ea typeface="Lato"/>
                <a:cs typeface="Lato"/>
                <a:sym typeface="Lato"/>
              </a:rPr>
              <a:t>Ketua Peneliti : Khairan AR                                                    Anggota : Fransisca Tasy’a</a:t>
            </a:r>
            <a:endParaRPr b="1" sz="4100">
              <a:solidFill>
                <a:srgbClr val="151515"/>
              </a:solidFill>
              <a:latin typeface="Lato"/>
              <a:ea typeface="Lato"/>
              <a:cs typeface="Lato"/>
              <a:sym typeface="Lato"/>
            </a:endParaRPr>
          </a:p>
        </p:txBody>
      </p:sp>
      <p:sp>
        <p:nvSpPr>
          <p:cNvPr id="86" name="Google Shape;86;g2a7767dae75_0_2"/>
          <p:cNvSpPr txBox="1"/>
          <p:nvPr/>
        </p:nvSpPr>
        <p:spPr>
          <a:xfrm>
            <a:off x="134400" y="5397746"/>
            <a:ext cx="18014700" cy="4200900"/>
          </a:xfrm>
          <a:prstGeom prst="rect">
            <a:avLst/>
          </a:prstGeom>
          <a:solidFill>
            <a:srgbClr val="A5A5A5"/>
          </a:solid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t/>
            </a:r>
            <a:endParaRPr b="1" sz="3440">
              <a:solidFill>
                <a:srgbClr val="151515"/>
              </a:solidFill>
              <a:latin typeface="Raleway"/>
              <a:ea typeface="Raleway"/>
              <a:cs typeface="Raleway"/>
              <a:sym typeface="Raleway"/>
            </a:endParaRPr>
          </a:p>
          <a:p>
            <a:pPr indent="0" lvl="0" marL="0" rtl="0" algn="ctr">
              <a:lnSpc>
                <a:spcPct val="90000"/>
              </a:lnSpc>
              <a:spcBef>
                <a:spcPts val="0"/>
              </a:spcBef>
              <a:spcAft>
                <a:spcPts val="0"/>
              </a:spcAft>
              <a:buNone/>
            </a:pPr>
            <a:r>
              <a:rPr b="1" lang="en-US" sz="3440">
                <a:solidFill>
                  <a:srgbClr val="151515"/>
                </a:solidFill>
                <a:latin typeface="Raleway"/>
                <a:ea typeface="Raleway"/>
                <a:cs typeface="Raleway"/>
                <a:sym typeface="Raleway"/>
              </a:rPr>
              <a:t>DISAMPAIKAN PADA MK: </a:t>
            </a:r>
            <a:endParaRPr b="1" sz="3440">
              <a:solidFill>
                <a:srgbClr val="151515"/>
              </a:solidFill>
              <a:latin typeface="Raleway"/>
              <a:ea typeface="Raleway"/>
              <a:cs typeface="Raleway"/>
              <a:sym typeface="Raleway"/>
            </a:endParaRPr>
          </a:p>
          <a:p>
            <a:pPr indent="0" lvl="0" marL="0" rtl="0" algn="ctr">
              <a:lnSpc>
                <a:spcPct val="90000"/>
              </a:lnSpc>
              <a:spcBef>
                <a:spcPts val="0"/>
              </a:spcBef>
              <a:spcAft>
                <a:spcPts val="0"/>
              </a:spcAft>
              <a:buNone/>
            </a:pPr>
            <a:r>
              <a:rPr b="1" lang="en-US" sz="3440">
                <a:solidFill>
                  <a:srgbClr val="151515"/>
                </a:solidFill>
                <a:latin typeface="Raleway"/>
                <a:ea typeface="Raleway"/>
                <a:cs typeface="Raleway"/>
                <a:sym typeface="Raleway"/>
              </a:rPr>
              <a:t>RANCANGAN PENELITIAN - SUB MATERI METODE PENELITIAN</a:t>
            </a:r>
            <a:endParaRPr b="1" sz="3440">
              <a:solidFill>
                <a:srgbClr val="151515"/>
              </a:solidFill>
              <a:latin typeface="Raleway"/>
              <a:ea typeface="Raleway"/>
              <a:cs typeface="Raleway"/>
              <a:sym typeface="Raleway"/>
            </a:endParaRPr>
          </a:p>
          <a:p>
            <a:pPr indent="0" lvl="0" marL="0" rtl="0" algn="ctr">
              <a:lnSpc>
                <a:spcPct val="90000"/>
              </a:lnSpc>
              <a:spcBef>
                <a:spcPts val="0"/>
              </a:spcBef>
              <a:spcAft>
                <a:spcPts val="0"/>
              </a:spcAft>
              <a:buNone/>
            </a:pPr>
            <a:r>
              <a:t/>
            </a:r>
            <a:endParaRPr b="1" sz="3440">
              <a:solidFill>
                <a:srgbClr val="151515"/>
              </a:solidFill>
              <a:latin typeface="Raleway"/>
              <a:ea typeface="Raleway"/>
              <a:cs typeface="Raleway"/>
              <a:sym typeface="Raleway"/>
            </a:endParaRPr>
          </a:p>
          <a:p>
            <a:pPr indent="0" lvl="0" marL="0" rtl="0" algn="ctr">
              <a:lnSpc>
                <a:spcPct val="90000"/>
              </a:lnSpc>
              <a:spcBef>
                <a:spcPts val="0"/>
              </a:spcBef>
              <a:spcAft>
                <a:spcPts val="0"/>
              </a:spcAft>
              <a:buNone/>
            </a:pPr>
            <a:r>
              <a:rPr b="1" lang="en-US" sz="3440">
                <a:solidFill>
                  <a:srgbClr val="151515"/>
                </a:solidFill>
                <a:latin typeface="Raleway"/>
                <a:ea typeface="Raleway"/>
                <a:cs typeface="Raleway"/>
                <a:sym typeface="Raleway"/>
              </a:rPr>
              <a:t>MAHASISWA SEMESTER: II</a:t>
            </a:r>
            <a:endParaRPr b="1" sz="3440">
              <a:solidFill>
                <a:srgbClr val="151515"/>
              </a:solidFill>
              <a:latin typeface="Raleway"/>
              <a:ea typeface="Raleway"/>
              <a:cs typeface="Raleway"/>
              <a:sym typeface="Raleway"/>
            </a:endParaRPr>
          </a:p>
          <a:p>
            <a:pPr indent="0" lvl="0" marL="0" rtl="0" algn="ctr">
              <a:lnSpc>
                <a:spcPct val="90000"/>
              </a:lnSpc>
              <a:spcBef>
                <a:spcPts val="0"/>
              </a:spcBef>
              <a:spcAft>
                <a:spcPts val="0"/>
              </a:spcAft>
              <a:buNone/>
            </a:pPr>
            <a:r>
              <a:t/>
            </a:r>
            <a:endParaRPr b="1" sz="3440">
              <a:solidFill>
                <a:srgbClr val="151515"/>
              </a:solidFill>
              <a:latin typeface="Raleway"/>
              <a:ea typeface="Raleway"/>
              <a:cs typeface="Raleway"/>
              <a:sym typeface="Raleway"/>
            </a:endParaRPr>
          </a:p>
          <a:p>
            <a:pPr indent="0" lvl="0" marL="0" rtl="0" algn="ctr">
              <a:lnSpc>
                <a:spcPct val="90000"/>
              </a:lnSpc>
              <a:spcBef>
                <a:spcPts val="0"/>
              </a:spcBef>
              <a:spcAft>
                <a:spcPts val="0"/>
              </a:spcAft>
              <a:buNone/>
            </a:pPr>
            <a:r>
              <a:rPr b="1" lang="en-US" sz="3440">
                <a:solidFill>
                  <a:srgbClr val="151515"/>
                </a:solidFill>
                <a:latin typeface="Raleway"/>
                <a:ea typeface="Raleway"/>
                <a:cs typeface="Raleway"/>
                <a:sym typeface="Raleway"/>
              </a:rPr>
              <a:t>JUMLAH SKS: 2</a:t>
            </a:r>
            <a:endParaRPr b="1" sz="3440">
              <a:solidFill>
                <a:srgbClr val="151515"/>
              </a:solidFill>
              <a:latin typeface="Raleway"/>
              <a:ea typeface="Raleway"/>
              <a:cs typeface="Raleway"/>
              <a:sym typeface="Raleway"/>
            </a:endParaRPr>
          </a:p>
          <a:p>
            <a:pPr indent="0" lvl="0" marL="0" rtl="0" algn="ctr">
              <a:lnSpc>
                <a:spcPct val="90000"/>
              </a:lnSpc>
              <a:spcBef>
                <a:spcPts val="0"/>
              </a:spcBef>
              <a:spcAft>
                <a:spcPts val="0"/>
              </a:spcAft>
              <a:buNone/>
            </a:pPr>
            <a:r>
              <a:t/>
            </a:r>
            <a:endParaRPr b="1" sz="3440">
              <a:solidFill>
                <a:srgbClr val="151515"/>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9"/>
          <p:cNvPicPr preferRelativeResize="0"/>
          <p:nvPr/>
        </p:nvPicPr>
        <p:blipFill rotWithShape="1">
          <a:blip r:embed="rId3">
            <a:alphaModFix/>
          </a:blip>
          <a:srcRect b="0" l="0" r="0" t="0"/>
          <a:stretch/>
        </p:blipFill>
        <p:spPr>
          <a:xfrm>
            <a:off x="9718009" y="1067460"/>
            <a:ext cx="8830105" cy="9650388"/>
          </a:xfrm>
          <a:prstGeom prst="rect">
            <a:avLst/>
          </a:prstGeom>
          <a:noFill/>
          <a:ln>
            <a:noFill/>
          </a:ln>
        </p:spPr>
      </p:pic>
      <p:sp>
        <p:nvSpPr>
          <p:cNvPr id="208" name="Google Shape;208;p9"/>
          <p:cNvSpPr txBox="1"/>
          <p:nvPr/>
        </p:nvSpPr>
        <p:spPr>
          <a:xfrm>
            <a:off x="1292017" y="2889662"/>
            <a:ext cx="8871062" cy="1548456"/>
          </a:xfrm>
          <a:prstGeom prst="rect">
            <a:avLst/>
          </a:prstGeom>
          <a:noFill/>
          <a:ln>
            <a:noFill/>
          </a:ln>
        </p:spPr>
        <p:txBody>
          <a:bodyPr anchorCtr="0" anchor="t" bIns="0" lIns="0" spcFirstLastPara="1" rIns="0" wrap="square" tIns="0">
            <a:spAutoFit/>
          </a:bodyPr>
          <a:lstStyle/>
          <a:p>
            <a:pPr indent="0" lvl="0" marL="0" marR="0" rtl="0" algn="l">
              <a:lnSpc>
                <a:spcPct val="102002"/>
              </a:lnSpc>
              <a:spcBef>
                <a:spcPts val="0"/>
              </a:spcBef>
              <a:spcAft>
                <a:spcPts val="0"/>
              </a:spcAft>
              <a:buNone/>
            </a:pPr>
            <a:r>
              <a:rPr b="0" i="0" lang="en-US" sz="11486" u="none" cap="none" strike="noStrike">
                <a:solidFill>
                  <a:srgbClr val="000000"/>
                </a:solidFill>
                <a:latin typeface="League Spartan"/>
                <a:ea typeface="League Spartan"/>
                <a:cs typeface="League Spartan"/>
                <a:sym typeface="League Spartan"/>
              </a:rPr>
              <a:t>Hipothesis</a:t>
            </a:r>
            <a:endParaRPr/>
          </a:p>
        </p:txBody>
      </p:sp>
      <p:sp>
        <p:nvSpPr>
          <p:cNvPr id="209" name="Google Shape;209;p9"/>
          <p:cNvSpPr txBox="1"/>
          <p:nvPr/>
        </p:nvSpPr>
        <p:spPr>
          <a:xfrm>
            <a:off x="1028700" y="9625965"/>
            <a:ext cx="745756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210" name="Google Shape;210;p9"/>
          <p:cNvSpPr txBox="1"/>
          <p:nvPr/>
        </p:nvSpPr>
        <p:spPr>
          <a:xfrm>
            <a:off x="1028700" y="743927"/>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09/38</a:t>
            </a:r>
            <a:endParaRPr/>
          </a:p>
        </p:txBody>
      </p:sp>
      <p:sp>
        <p:nvSpPr>
          <p:cNvPr id="211" name="Google Shape;211;p9"/>
          <p:cNvSpPr txBox="1"/>
          <p:nvPr/>
        </p:nvSpPr>
        <p:spPr>
          <a:xfrm>
            <a:off x="1292017" y="4624000"/>
            <a:ext cx="11028385" cy="4471670"/>
          </a:xfrm>
          <a:prstGeom prst="rect">
            <a:avLst/>
          </a:prstGeom>
          <a:noFill/>
          <a:ln>
            <a:noFill/>
          </a:ln>
        </p:spPr>
        <p:txBody>
          <a:bodyPr anchorCtr="0" anchor="t" bIns="0" lIns="0" spcFirstLastPara="1" rIns="0" wrap="square" tIns="0">
            <a:spAutoFit/>
          </a:bodyPr>
          <a:lstStyle/>
          <a:p>
            <a:pPr indent="-345439" lvl="1" marL="690881"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H0 : Kualitas layanan tidak berpengaruh kuat dan signifikan terhadap kepuasan dalam proses kenaikan jabatan dosen di UIN Ar-Raniry Banda Aceh maupun STAIN Teungku Dirundeng Meulaboh baik langsung maupun tidak langsung </a:t>
            </a:r>
            <a:endParaRPr/>
          </a:p>
          <a:p>
            <a:pPr indent="-345439" lvl="1" marL="690881"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H1 : Kualitas layanan berpengaruh kuat dan signifikan terhadap kepuasan dalam proses kenaikan jabatan dosen di UIN Ar-Raniry Banda Aceh maupun STAIN Teungku Dirundeng Meulaboh baik langsung maupun tidak langsung</a:t>
            </a:r>
            <a:endParaRPr/>
          </a:p>
        </p:txBody>
      </p:sp>
      <p:pic>
        <p:nvPicPr>
          <p:cNvPr id="212" name="Google Shape;212;p9"/>
          <p:cNvPicPr preferRelativeResize="0"/>
          <p:nvPr/>
        </p:nvPicPr>
        <p:blipFill rotWithShape="1">
          <a:blip r:embed="rId4">
            <a:alphaModFix/>
          </a:blip>
          <a:srcRect b="0" l="0" r="0" t="0"/>
          <a:stretch/>
        </p:blipFill>
        <p:spPr>
          <a:xfrm>
            <a:off x="6578220" y="-2020937"/>
            <a:ext cx="4496944" cy="3715600"/>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34D8"/>
        </a:solidFill>
      </p:bgPr>
    </p:bg>
    <p:spTree>
      <p:nvGrpSpPr>
        <p:cNvPr id="216" name="Shape 216"/>
        <p:cNvGrpSpPr/>
        <p:nvPr/>
      </p:nvGrpSpPr>
      <p:grpSpPr>
        <a:xfrm>
          <a:off x="0" y="0"/>
          <a:ext cx="0" cy="0"/>
          <a:chOff x="0" y="0"/>
          <a:chExt cx="0" cy="0"/>
        </a:xfrm>
      </p:grpSpPr>
      <p:pic>
        <p:nvPicPr>
          <p:cNvPr id="217" name="Google Shape;217;p10"/>
          <p:cNvPicPr preferRelativeResize="0"/>
          <p:nvPr/>
        </p:nvPicPr>
        <p:blipFill rotWithShape="1">
          <a:blip r:embed="rId3">
            <a:alphaModFix amt="50000"/>
          </a:blip>
          <a:srcRect b="0" l="0" r="0" t="0"/>
          <a:stretch/>
        </p:blipFill>
        <p:spPr>
          <a:xfrm rot="-6258019">
            <a:off x="-7215700" y="4027879"/>
            <a:ext cx="16085033" cy="16085033"/>
          </a:xfrm>
          <a:prstGeom prst="rect">
            <a:avLst/>
          </a:prstGeom>
          <a:noFill/>
          <a:ln>
            <a:noFill/>
          </a:ln>
        </p:spPr>
      </p:pic>
      <p:pic>
        <p:nvPicPr>
          <p:cNvPr id="218" name="Google Shape;218;p10"/>
          <p:cNvPicPr preferRelativeResize="0"/>
          <p:nvPr/>
        </p:nvPicPr>
        <p:blipFill rotWithShape="1">
          <a:blip r:embed="rId3">
            <a:alphaModFix amt="50000"/>
          </a:blip>
          <a:srcRect b="0" l="0" r="0" t="0"/>
          <a:stretch/>
        </p:blipFill>
        <p:spPr>
          <a:xfrm rot="-7452142">
            <a:off x="5196092" y="-8042516"/>
            <a:ext cx="16085033" cy="16085033"/>
          </a:xfrm>
          <a:prstGeom prst="rect">
            <a:avLst/>
          </a:prstGeom>
          <a:noFill/>
          <a:ln>
            <a:noFill/>
          </a:ln>
        </p:spPr>
      </p:pic>
      <p:sp>
        <p:nvSpPr>
          <p:cNvPr id="219" name="Google Shape;219;p10"/>
          <p:cNvSpPr txBox="1"/>
          <p:nvPr/>
        </p:nvSpPr>
        <p:spPr>
          <a:xfrm>
            <a:off x="2927330" y="4016703"/>
            <a:ext cx="12433339" cy="1309897"/>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9800" u="none" cap="none" strike="noStrike">
                <a:solidFill>
                  <a:srgbClr val="FFFFFF"/>
                </a:solidFill>
                <a:latin typeface="League Spartan"/>
                <a:ea typeface="League Spartan"/>
                <a:cs typeface="League Spartan"/>
                <a:sym typeface="League Spartan"/>
              </a:rPr>
              <a:t>Methodology</a:t>
            </a:r>
            <a:endParaRPr/>
          </a:p>
        </p:txBody>
      </p:sp>
      <p:sp>
        <p:nvSpPr>
          <p:cNvPr id="220" name="Google Shape;220;p10"/>
          <p:cNvSpPr txBox="1"/>
          <p:nvPr/>
        </p:nvSpPr>
        <p:spPr>
          <a:xfrm>
            <a:off x="5415220" y="8934768"/>
            <a:ext cx="745756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Rancangan Penelitian | Khairan</a:t>
            </a:r>
            <a:endParaRPr/>
          </a:p>
        </p:txBody>
      </p:sp>
      <p:sp>
        <p:nvSpPr>
          <p:cNvPr id="221" name="Google Shape;221;p10"/>
          <p:cNvSpPr txBox="1"/>
          <p:nvPr/>
        </p:nvSpPr>
        <p:spPr>
          <a:xfrm>
            <a:off x="5415220" y="705168"/>
            <a:ext cx="745756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10/38</a:t>
            </a:r>
            <a:endParaRPr/>
          </a:p>
        </p:txBody>
      </p:sp>
      <p:sp>
        <p:nvSpPr>
          <p:cNvPr id="222" name="Google Shape;222;p10"/>
          <p:cNvSpPr txBox="1"/>
          <p:nvPr/>
        </p:nvSpPr>
        <p:spPr>
          <a:xfrm>
            <a:off x="4316148" y="5465117"/>
            <a:ext cx="9655705" cy="14814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FFFFFF"/>
                </a:solidFill>
                <a:latin typeface="Arial"/>
                <a:ea typeface="Arial"/>
                <a:cs typeface="Arial"/>
                <a:sym typeface="Arial"/>
              </a:rPr>
              <a:t>Dalam penelitian ini, metode penelitian yang dipakai adalah jenis penelitian survey deskriptif dengan pendekatan kuantitatif.</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1"/>
          <p:cNvPicPr preferRelativeResize="0"/>
          <p:nvPr/>
        </p:nvPicPr>
        <p:blipFill rotWithShape="1">
          <a:blip r:embed="rId3">
            <a:alphaModFix/>
          </a:blip>
          <a:srcRect b="0" l="0" r="0" t="0"/>
          <a:stretch/>
        </p:blipFill>
        <p:spPr>
          <a:xfrm>
            <a:off x="14720852" y="395098"/>
            <a:ext cx="9855762" cy="10320170"/>
          </a:xfrm>
          <a:prstGeom prst="rect">
            <a:avLst/>
          </a:prstGeom>
          <a:noFill/>
          <a:ln>
            <a:noFill/>
          </a:ln>
        </p:spPr>
      </p:pic>
      <p:pic>
        <p:nvPicPr>
          <p:cNvPr id="228" name="Google Shape;228;p11"/>
          <p:cNvPicPr preferRelativeResize="0"/>
          <p:nvPr/>
        </p:nvPicPr>
        <p:blipFill rotWithShape="1">
          <a:blip r:embed="rId4">
            <a:alphaModFix/>
          </a:blip>
          <a:srcRect b="0" l="0" r="0" t="0"/>
          <a:stretch/>
        </p:blipFill>
        <p:spPr>
          <a:xfrm>
            <a:off x="10361017" y="2168355"/>
            <a:ext cx="6595898" cy="7567758"/>
          </a:xfrm>
          <a:prstGeom prst="rect">
            <a:avLst/>
          </a:prstGeom>
          <a:noFill/>
          <a:ln>
            <a:noFill/>
          </a:ln>
        </p:spPr>
      </p:pic>
      <p:sp>
        <p:nvSpPr>
          <p:cNvPr id="229" name="Google Shape;229;p11"/>
          <p:cNvSpPr txBox="1"/>
          <p:nvPr/>
        </p:nvSpPr>
        <p:spPr>
          <a:xfrm>
            <a:off x="1028700" y="2311230"/>
            <a:ext cx="8361522" cy="1185664"/>
          </a:xfrm>
          <a:prstGeom prst="rect">
            <a:avLst/>
          </a:prstGeom>
          <a:noFill/>
          <a:ln>
            <a:noFill/>
          </a:ln>
        </p:spPr>
        <p:txBody>
          <a:bodyPr anchorCtr="0" anchor="t" bIns="0" lIns="0" spcFirstLastPara="1" rIns="0" wrap="square" tIns="0">
            <a:spAutoFit/>
          </a:bodyPr>
          <a:lstStyle/>
          <a:p>
            <a:pPr indent="0" lvl="0" marL="0" marR="0" rtl="0" algn="l">
              <a:lnSpc>
                <a:spcPct val="102005"/>
              </a:lnSpc>
              <a:spcBef>
                <a:spcPts val="0"/>
              </a:spcBef>
              <a:spcAft>
                <a:spcPts val="0"/>
              </a:spcAft>
              <a:buNone/>
            </a:pPr>
            <a:r>
              <a:rPr b="0" i="0" lang="en-US" sz="8727" u="none" cap="none" strike="noStrike">
                <a:solidFill>
                  <a:srgbClr val="000000"/>
                </a:solidFill>
                <a:latin typeface="League Spartan"/>
                <a:ea typeface="League Spartan"/>
                <a:cs typeface="League Spartan"/>
                <a:sym typeface="League Spartan"/>
              </a:rPr>
              <a:t>Methodology</a:t>
            </a:r>
            <a:endParaRPr/>
          </a:p>
        </p:txBody>
      </p:sp>
      <p:sp>
        <p:nvSpPr>
          <p:cNvPr id="230" name="Google Shape;230;p11"/>
          <p:cNvSpPr txBox="1"/>
          <p:nvPr/>
        </p:nvSpPr>
        <p:spPr>
          <a:xfrm>
            <a:off x="1028700" y="4710722"/>
            <a:ext cx="8115300" cy="4606290"/>
          </a:xfrm>
          <a:prstGeom prst="rect">
            <a:avLst/>
          </a:prstGeom>
          <a:noFill/>
          <a:ln>
            <a:noFill/>
          </a:ln>
        </p:spPr>
        <p:txBody>
          <a:bodyPr anchorCtr="0" anchor="t" bIns="0" lIns="0" spcFirstLastPara="1" rIns="0" wrap="square" tIns="0">
            <a:spAutoFit/>
          </a:bodyPr>
          <a:lstStyle/>
          <a:p>
            <a:pPr indent="-259079" lvl="1" marL="518160" marR="0" rtl="0" algn="l">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Penelitian survey merupakan jenis penelitian yang menitikberatkan pada penggunaan angket/instrumen/kuesioner dalam mengumpulkan data, dengan jangka waktu pengumpulan data pada satu waktu saja.</a:t>
            </a:r>
            <a:endParaRPr/>
          </a:p>
          <a:p>
            <a:pPr indent="-259079" lvl="1" marL="518160" marR="0" rtl="0" algn="l">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penelitian deskriptif merupakan rangkaian kegiatan pengumpulan data penelitian yang bertujuan untuk menjawab pertanyaan penelitian pada saat penelitian sedang berjalan. Secara umum, penelitian survey masih termasuk kedalam bagian penelitian deskriptif (Sudaryono 2019).</a:t>
            </a:r>
            <a:endParaRPr/>
          </a:p>
        </p:txBody>
      </p:sp>
      <p:sp>
        <p:nvSpPr>
          <p:cNvPr id="231" name="Google Shape;231;p11"/>
          <p:cNvSpPr txBox="1"/>
          <p:nvPr/>
        </p:nvSpPr>
        <p:spPr>
          <a:xfrm>
            <a:off x="1028700" y="3948170"/>
            <a:ext cx="5956790" cy="425577"/>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3200" u="none" cap="none" strike="noStrike">
                <a:solidFill>
                  <a:srgbClr val="000000"/>
                </a:solidFill>
                <a:latin typeface="League Spartan"/>
                <a:ea typeface="League Spartan"/>
                <a:cs typeface="League Spartan"/>
                <a:sym typeface="League Spartan"/>
              </a:rPr>
              <a:t>Quantitative Method</a:t>
            </a:r>
            <a:endParaRPr/>
          </a:p>
        </p:txBody>
      </p:sp>
      <p:sp>
        <p:nvSpPr>
          <p:cNvPr id="232" name="Google Shape;232;p11"/>
          <p:cNvSpPr txBox="1"/>
          <p:nvPr/>
        </p:nvSpPr>
        <p:spPr>
          <a:xfrm>
            <a:off x="1028700" y="743927"/>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11/38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34D8"/>
        </a:solidFill>
      </p:bgPr>
    </p:bg>
    <p:spTree>
      <p:nvGrpSpPr>
        <p:cNvPr id="236" name="Shape 236"/>
        <p:cNvGrpSpPr/>
        <p:nvPr/>
      </p:nvGrpSpPr>
      <p:grpSpPr>
        <a:xfrm>
          <a:off x="0" y="0"/>
          <a:ext cx="0" cy="0"/>
          <a:chOff x="0" y="0"/>
          <a:chExt cx="0" cy="0"/>
        </a:xfrm>
      </p:grpSpPr>
      <p:pic>
        <p:nvPicPr>
          <p:cNvPr id="237" name="Google Shape;237;p12"/>
          <p:cNvPicPr preferRelativeResize="0"/>
          <p:nvPr/>
        </p:nvPicPr>
        <p:blipFill rotWithShape="1">
          <a:blip r:embed="rId3">
            <a:alphaModFix/>
          </a:blip>
          <a:srcRect b="0" l="0" r="0" t="0"/>
          <a:stretch/>
        </p:blipFill>
        <p:spPr>
          <a:xfrm rot="5400000">
            <a:off x="-3919347" y="912226"/>
            <a:ext cx="7838694" cy="8229600"/>
          </a:xfrm>
          <a:prstGeom prst="rect">
            <a:avLst/>
          </a:prstGeom>
          <a:noFill/>
          <a:ln>
            <a:noFill/>
          </a:ln>
        </p:spPr>
      </p:pic>
      <p:pic>
        <p:nvPicPr>
          <p:cNvPr id="238" name="Google Shape;238;p12"/>
          <p:cNvPicPr preferRelativeResize="0"/>
          <p:nvPr/>
        </p:nvPicPr>
        <p:blipFill rotWithShape="1">
          <a:blip r:embed="rId4">
            <a:alphaModFix/>
          </a:blip>
          <a:srcRect b="0" l="0" r="0" t="0"/>
          <a:stretch/>
        </p:blipFill>
        <p:spPr>
          <a:xfrm>
            <a:off x="15861802" y="1494964"/>
            <a:ext cx="4393503" cy="5809591"/>
          </a:xfrm>
          <a:prstGeom prst="rect">
            <a:avLst/>
          </a:prstGeom>
          <a:noFill/>
          <a:ln>
            <a:noFill/>
          </a:ln>
        </p:spPr>
      </p:pic>
      <p:pic>
        <p:nvPicPr>
          <p:cNvPr id="239" name="Google Shape;239;p12"/>
          <p:cNvPicPr preferRelativeResize="0"/>
          <p:nvPr/>
        </p:nvPicPr>
        <p:blipFill rotWithShape="1">
          <a:blip r:embed="rId5">
            <a:alphaModFix/>
          </a:blip>
          <a:srcRect b="0" l="0" r="0" t="0"/>
          <a:stretch/>
        </p:blipFill>
        <p:spPr>
          <a:xfrm>
            <a:off x="-337131" y="3839012"/>
            <a:ext cx="18962262" cy="11993630"/>
          </a:xfrm>
          <a:prstGeom prst="rect">
            <a:avLst/>
          </a:prstGeom>
          <a:noFill/>
          <a:ln>
            <a:noFill/>
          </a:ln>
        </p:spPr>
      </p:pic>
      <p:sp>
        <p:nvSpPr>
          <p:cNvPr id="240" name="Google Shape;240;p12"/>
          <p:cNvSpPr txBox="1"/>
          <p:nvPr/>
        </p:nvSpPr>
        <p:spPr>
          <a:xfrm>
            <a:off x="2550023" y="2100747"/>
            <a:ext cx="13187955" cy="1504912"/>
          </a:xfrm>
          <a:prstGeom prst="rect">
            <a:avLst/>
          </a:prstGeom>
          <a:noFill/>
          <a:ln>
            <a:noFill/>
          </a:ln>
        </p:spPr>
        <p:txBody>
          <a:bodyPr anchorCtr="0" anchor="t" bIns="0" lIns="0" spcFirstLastPara="1" rIns="0" wrap="square" tIns="0">
            <a:spAutoFit/>
          </a:bodyPr>
          <a:lstStyle/>
          <a:p>
            <a:pPr indent="0" lvl="0" marL="0" marR="0" rtl="0" algn="ctr">
              <a:lnSpc>
                <a:spcPct val="102003"/>
              </a:lnSpc>
              <a:spcBef>
                <a:spcPts val="0"/>
              </a:spcBef>
              <a:spcAft>
                <a:spcPts val="0"/>
              </a:spcAft>
              <a:buNone/>
            </a:pPr>
            <a:r>
              <a:rPr b="0" i="0" lang="en-US" sz="11082" u="none" cap="none" strike="noStrike">
                <a:solidFill>
                  <a:srgbClr val="FFFFFF"/>
                </a:solidFill>
                <a:latin typeface="League Spartan"/>
                <a:ea typeface="League Spartan"/>
                <a:cs typeface="League Spartan"/>
                <a:sym typeface="League Spartan"/>
              </a:rPr>
              <a:t>Implementation</a:t>
            </a:r>
            <a:endParaRPr/>
          </a:p>
        </p:txBody>
      </p:sp>
      <p:sp>
        <p:nvSpPr>
          <p:cNvPr id="241" name="Google Shape;241;p12"/>
          <p:cNvSpPr txBox="1"/>
          <p:nvPr/>
        </p:nvSpPr>
        <p:spPr>
          <a:xfrm>
            <a:off x="9801740" y="705168"/>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Rancangan Penelitian | Khairan</a:t>
            </a:r>
            <a:endParaRPr/>
          </a:p>
        </p:txBody>
      </p:sp>
      <p:sp>
        <p:nvSpPr>
          <p:cNvPr id="242" name="Google Shape;242;p12"/>
          <p:cNvSpPr txBox="1"/>
          <p:nvPr/>
        </p:nvSpPr>
        <p:spPr>
          <a:xfrm>
            <a:off x="1434011" y="5814866"/>
            <a:ext cx="5059987" cy="25946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al"/>
                <a:ea typeface="Arial"/>
                <a:cs typeface="Arial"/>
                <a:sym typeface="Arial"/>
              </a:rPr>
              <a:t>Terdapat lima atribut bebas dan satu atribut terikat yang diangkat dalam penelitian, meliputi: 1) atribut Reliability, 2) atribut Assurance, 3) atribut tangible, 4) Empathy, dan 5) atribut Responsiveness yang merupakan atribut bebas, dan kepuasan sebagai atribut terikat.</a:t>
            </a:r>
            <a:endParaRPr/>
          </a:p>
        </p:txBody>
      </p:sp>
      <p:sp>
        <p:nvSpPr>
          <p:cNvPr id="243" name="Google Shape;243;p12"/>
          <p:cNvSpPr txBox="1"/>
          <p:nvPr/>
        </p:nvSpPr>
        <p:spPr>
          <a:xfrm>
            <a:off x="6493998" y="5814866"/>
            <a:ext cx="5432476" cy="3337560"/>
          </a:xfrm>
          <a:prstGeom prst="rect">
            <a:avLst/>
          </a:prstGeom>
          <a:noFill/>
          <a:ln>
            <a:noFill/>
          </a:ln>
        </p:spPr>
        <p:txBody>
          <a:bodyPr anchorCtr="0" anchor="t" bIns="0" lIns="0" spcFirstLastPara="1" rIns="0" wrap="square" tIns="0">
            <a:spAutoFit/>
          </a:bodyPr>
          <a:lstStyle/>
          <a:p>
            <a:pPr indent="-226695" lvl="1" marL="453390"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Total Populasi Dosen UIN Ar-Raniry 531</a:t>
            </a:r>
            <a:endParaRPr/>
          </a:p>
          <a:p>
            <a:pPr indent="-226695" lvl="1" marL="453390"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Total Populasi Dosen STAIN Teungku Dirundeng 105</a:t>
            </a:r>
            <a:endParaRPr/>
          </a:p>
          <a:p>
            <a:pPr indent="-226695" lvl="1" marL="453390"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Total Sampel Dosen UIN Ar-Raniry 84</a:t>
            </a:r>
            <a:endParaRPr/>
          </a:p>
          <a:p>
            <a:pPr indent="-226695" lvl="1" marL="453390"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Total Sampel STAIN Teungku Dirundeng 51</a:t>
            </a:r>
            <a:endParaRPr/>
          </a:p>
          <a:p>
            <a:pPr indent="-226695" lvl="1" marL="453390"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Teknik Perhitungan Sampel Menggunakan Teknik Slovin</a:t>
            </a:r>
            <a:endParaRPr/>
          </a:p>
          <a:p>
            <a:pPr indent="-226695" lvl="1" marL="453390"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Teknik Pembagian Sampel Menggunakan Pembagian Berstrata Proporsional</a:t>
            </a:r>
            <a:endParaRPr/>
          </a:p>
        </p:txBody>
      </p:sp>
      <p:sp>
        <p:nvSpPr>
          <p:cNvPr id="244" name="Google Shape;244;p12"/>
          <p:cNvSpPr txBox="1"/>
          <p:nvPr/>
        </p:nvSpPr>
        <p:spPr>
          <a:xfrm>
            <a:off x="1028700" y="743927"/>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12/38</a:t>
            </a:r>
            <a:endParaRPr/>
          </a:p>
        </p:txBody>
      </p:sp>
      <p:sp>
        <p:nvSpPr>
          <p:cNvPr id="245" name="Google Shape;245;p12"/>
          <p:cNvSpPr txBox="1"/>
          <p:nvPr/>
        </p:nvSpPr>
        <p:spPr>
          <a:xfrm>
            <a:off x="1434011" y="5104300"/>
            <a:ext cx="5059987"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000000"/>
                </a:solidFill>
                <a:latin typeface="Arial"/>
                <a:ea typeface="Arial"/>
                <a:cs typeface="Arial"/>
                <a:sym typeface="Arial"/>
              </a:rPr>
              <a:t>Identifikasi Atribut Penelitian</a:t>
            </a:r>
            <a:endParaRPr/>
          </a:p>
        </p:txBody>
      </p:sp>
      <p:sp>
        <p:nvSpPr>
          <p:cNvPr id="246" name="Google Shape;246;p12"/>
          <p:cNvSpPr txBox="1"/>
          <p:nvPr/>
        </p:nvSpPr>
        <p:spPr>
          <a:xfrm>
            <a:off x="6729499" y="5104300"/>
            <a:ext cx="3906648"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000000"/>
                </a:solidFill>
                <a:latin typeface="Arial"/>
                <a:ea typeface="Arial"/>
                <a:cs typeface="Arial"/>
                <a:sym typeface="Arial"/>
              </a:rPr>
              <a:t>Populasi dan Sampel</a:t>
            </a:r>
            <a:endParaRPr/>
          </a:p>
        </p:txBody>
      </p:sp>
      <p:sp>
        <p:nvSpPr>
          <p:cNvPr id="247" name="Google Shape;247;p12"/>
          <p:cNvSpPr txBox="1"/>
          <p:nvPr/>
        </p:nvSpPr>
        <p:spPr>
          <a:xfrm>
            <a:off x="12046483" y="5814866"/>
            <a:ext cx="4807506" cy="37090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al"/>
                <a:ea typeface="Arial"/>
                <a:cs typeface="Arial"/>
                <a:sym typeface="Arial"/>
              </a:rPr>
              <a:t>Teknik analisis data yang digunakan adalah teknik analisis jalur, untuk mengkaji besar pengaruh, secara langsung atau tidak langsung, sebagai bentuk konsekuensi perlakuaan penelitian (Sudaryono, 2019). Terdapat 3 rentang pengaruh yang dapat digunakan, yakni: 0.05 – 0.09 Berpengaruh Lemah, 0.10 – 0.29 Berpengaruh Sedang, dan jika &gt;= 0.30 Berpengaruh Kuat</a:t>
            </a:r>
            <a:endParaRPr/>
          </a:p>
        </p:txBody>
      </p:sp>
      <p:sp>
        <p:nvSpPr>
          <p:cNvPr id="248" name="Google Shape;248;p12"/>
          <p:cNvSpPr txBox="1"/>
          <p:nvPr/>
        </p:nvSpPr>
        <p:spPr>
          <a:xfrm>
            <a:off x="12046483" y="5104300"/>
            <a:ext cx="3906648"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000000"/>
                </a:solidFill>
                <a:latin typeface="Arial"/>
                <a:ea typeface="Arial"/>
                <a:cs typeface="Arial"/>
                <a:sym typeface="Arial"/>
              </a:rPr>
              <a:t>Teknik Analisis Data</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34D8"/>
        </a:solidFill>
      </p:bgPr>
    </p:bg>
    <p:spTree>
      <p:nvGrpSpPr>
        <p:cNvPr id="252" name="Shape 252"/>
        <p:cNvGrpSpPr/>
        <p:nvPr/>
      </p:nvGrpSpPr>
      <p:grpSpPr>
        <a:xfrm>
          <a:off x="0" y="0"/>
          <a:ext cx="0" cy="0"/>
          <a:chOff x="0" y="0"/>
          <a:chExt cx="0" cy="0"/>
        </a:xfrm>
      </p:grpSpPr>
      <p:pic>
        <p:nvPicPr>
          <p:cNvPr id="253" name="Google Shape;253;p13"/>
          <p:cNvPicPr preferRelativeResize="0"/>
          <p:nvPr/>
        </p:nvPicPr>
        <p:blipFill rotWithShape="1">
          <a:blip r:embed="rId3">
            <a:alphaModFix amt="50000"/>
          </a:blip>
          <a:srcRect b="0" l="0" r="0" t="0"/>
          <a:stretch/>
        </p:blipFill>
        <p:spPr>
          <a:xfrm rot="-6258019">
            <a:off x="-7215700" y="4027879"/>
            <a:ext cx="16085033" cy="16085033"/>
          </a:xfrm>
          <a:prstGeom prst="rect">
            <a:avLst/>
          </a:prstGeom>
          <a:noFill/>
          <a:ln>
            <a:noFill/>
          </a:ln>
        </p:spPr>
      </p:pic>
      <p:pic>
        <p:nvPicPr>
          <p:cNvPr id="254" name="Google Shape;254;p13"/>
          <p:cNvPicPr preferRelativeResize="0"/>
          <p:nvPr/>
        </p:nvPicPr>
        <p:blipFill rotWithShape="1">
          <a:blip r:embed="rId3">
            <a:alphaModFix amt="50000"/>
          </a:blip>
          <a:srcRect b="0" l="0" r="0" t="0"/>
          <a:stretch/>
        </p:blipFill>
        <p:spPr>
          <a:xfrm rot="-7452142">
            <a:off x="5196092" y="-8042516"/>
            <a:ext cx="16085033" cy="16085033"/>
          </a:xfrm>
          <a:prstGeom prst="rect">
            <a:avLst/>
          </a:prstGeom>
          <a:noFill/>
          <a:ln>
            <a:noFill/>
          </a:ln>
        </p:spPr>
      </p:pic>
      <p:sp>
        <p:nvSpPr>
          <p:cNvPr id="255" name="Google Shape;255;p13"/>
          <p:cNvSpPr txBox="1"/>
          <p:nvPr/>
        </p:nvSpPr>
        <p:spPr>
          <a:xfrm>
            <a:off x="2927330" y="4016703"/>
            <a:ext cx="12433339" cy="1309897"/>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9800" u="none" cap="none" strike="noStrike">
                <a:solidFill>
                  <a:srgbClr val="FFFFFF"/>
                </a:solidFill>
                <a:latin typeface="League Spartan"/>
                <a:ea typeface="League Spartan"/>
                <a:cs typeface="League Spartan"/>
                <a:sym typeface="League Spartan"/>
              </a:rPr>
              <a:t>Result</a:t>
            </a:r>
            <a:endParaRPr/>
          </a:p>
        </p:txBody>
      </p:sp>
      <p:sp>
        <p:nvSpPr>
          <p:cNvPr id="256" name="Google Shape;256;p13"/>
          <p:cNvSpPr txBox="1"/>
          <p:nvPr/>
        </p:nvSpPr>
        <p:spPr>
          <a:xfrm>
            <a:off x="5415220" y="8934768"/>
            <a:ext cx="745756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Rancangan Penelitian | Khairan</a:t>
            </a:r>
            <a:endParaRPr/>
          </a:p>
        </p:txBody>
      </p:sp>
      <p:sp>
        <p:nvSpPr>
          <p:cNvPr id="257" name="Google Shape;257;p13"/>
          <p:cNvSpPr txBox="1"/>
          <p:nvPr/>
        </p:nvSpPr>
        <p:spPr>
          <a:xfrm>
            <a:off x="5415220" y="705168"/>
            <a:ext cx="745756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13/38</a:t>
            </a:r>
            <a:endParaRPr/>
          </a:p>
        </p:txBody>
      </p:sp>
      <p:sp>
        <p:nvSpPr>
          <p:cNvPr id="258" name="Google Shape;258;p13"/>
          <p:cNvSpPr txBox="1"/>
          <p:nvPr/>
        </p:nvSpPr>
        <p:spPr>
          <a:xfrm>
            <a:off x="4316148" y="5446067"/>
            <a:ext cx="9655705" cy="139382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FFFFFF"/>
                </a:solidFill>
                <a:latin typeface="Arial"/>
                <a:ea typeface="Arial"/>
                <a:cs typeface="Arial"/>
                <a:sym typeface="Arial"/>
              </a:rPr>
              <a:t>Berikut pemaparan hasil penelitian untuk UIN Ar-Raniry dan STAIN Teungku Dirundeng</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4"/>
          <p:cNvSpPr txBox="1"/>
          <p:nvPr/>
        </p:nvSpPr>
        <p:spPr>
          <a:xfrm>
            <a:off x="9144000" y="3078826"/>
            <a:ext cx="7895883" cy="643128"/>
          </a:xfrm>
          <a:prstGeom prst="rect">
            <a:avLst/>
          </a:prstGeom>
          <a:noFill/>
          <a:ln>
            <a:noFill/>
          </a:ln>
        </p:spPr>
        <p:txBody>
          <a:bodyPr anchorCtr="0" anchor="t" bIns="0" lIns="0" spcFirstLastPara="1" rIns="0" wrap="square" tIns="0">
            <a:spAutoFit/>
          </a:bodyPr>
          <a:lstStyle/>
          <a:p>
            <a:pPr indent="0" lvl="0" marL="0" marR="0" rtl="0" algn="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Profil Responden</a:t>
            </a:r>
            <a:endParaRPr/>
          </a:p>
        </p:txBody>
      </p:sp>
      <p:sp>
        <p:nvSpPr>
          <p:cNvPr id="264" name="Google Shape;264;p14"/>
          <p:cNvSpPr txBox="1"/>
          <p:nvPr/>
        </p:nvSpPr>
        <p:spPr>
          <a:xfrm>
            <a:off x="9582323" y="8934768"/>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265" name="Google Shape;265;p14"/>
          <p:cNvSpPr txBox="1"/>
          <p:nvPr/>
        </p:nvSpPr>
        <p:spPr>
          <a:xfrm>
            <a:off x="15034820" y="705168"/>
            <a:ext cx="222448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14/38</a:t>
            </a:r>
            <a:endParaRPr/>
          </a:p>
        </p:txBody>
      </p:sp>
      <p:sp>
        <p:nvSpPr>
          <p:cNvPr id="266" name="Google Shape;266;p14"/>
          <p:cNvSpPr txBox="1"/>
          <p:nvPr/>
        </p:nvSpPr>
        <p:spPr>
          <a:xfrm>
            <a:off x="10024893" y="4149781"/>
            <a:ext cx="7014990" cy="460629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Setelah pembagian instrumen penelitian di lapangan, terdapat 78 responden dari UIN Ar-Raniry Banda Aceh dan 45 responden dari STAIN Teungku Dirundeng Meulaboh yang mengembalikan dan mengisi lembar instrumen penelitian yang dibagikan. Sehingga total keseluruhan instrumen penelitian yang diisi adalah sebanyak 123 instrumen penelitian, lebih sedikit dari target yang direncanakan sebelumnya yakni berjumlah 135 instrumen penelitian. </a:t>
            </a:r>
            <a:endParaRPr/>
          </a:p>
          <a:p>
            <a:pPr indent="0" lvl="0" marL="0" marR="0" rtl="0" algn="r">
              <a:lnSpc>
                <a:spcPct val="139958"/>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r">
              <a:lnSpc>
                <a:spcPct val="139958"/>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grpSp>
        <p:nvGrpSpPr>
          <p:cNvPr id="267" name="Google Shape;267;p14"/>
          <p:cNvGrpSpPr/>
          <p:nvPr/>
        </p:nvGrpSpPr>
        <p:grpSpPr>
          <a:xfrm>
            <a:off x="2237956" y="2993101"/>
            <a:ext cx="6906044" cy="6317383"/>
            <a:chOff x="0" y="0"/>
            <a:chExt cx="9208059" cy="8423176"/>
          </a:xfrm>
        </p:grpSpPr>
        <p:sp>
          <p:nvSpPr>
            <p:cNvPr id="268" name="Google Shape;268;p14"/>
            <p:cNvSpPr txBox="1"/>
            <p:nvPr/>
          </p:nvSpPr>
          <p:spPr>
            <a:xfrm>
              <a:off x="8672495" y="5464257"/>
              <a:ext cx="535564" cy="854586"/>
            </a:xfrm>
            <a:prstGeom prst="rect">
              <a:avLst/>
            </a:prstGeom>
            <a:noFill/>
            <a:ln>
              <a:noFill/>
            </a:ln>
          </p:spPr>
          <p:txBody>
            <a:bodyPr anchorCtr="0" anchor="t" bIns="0" lIns="0" spcFirstLastPara="1" rIns="0" wrap="square" tIns="0">
              <a:spAutoFit/>
            </a:bodyPr>
            <a:lstStyle/>
            <a:p>
              <a:pPr indent="0" lvl="0" marL="0" marR="0" rtl="0" algn="ctr">
                <a:lnSpc>
                  <a:spcPct val="140042"/>
                </a:lnSpc>
                <a:spcBef>
                  <a:spcPts val="0"/>
                </a:spcBef>
                <a:spcAft>
                  <a:spcPts val="0"/>
                </a:spcAft>
                <a:buNone/>
              </a:pPr>
              <a:r>
                <a:rPr b="0" i="0" lang="en-US" sz="1868" u="none" cap="none" strike="noStrike">
                  <a:solidFill>
                    <a:srgbClr val="000000"/>
                  </a:solidFill>
                  <a:latin typeface="Open Sans Light"/>
                  <a:ea typeface="Open Sans Light"/>
                  <a:cs typeface="Open Sans Light"/>
                  <a:sym typeface="Open Sans Light"/>
                </a:rPr>
                <a:t>UIN</a:t>
              </a:r>
              <a:endParaRPr/>
            </a:p>
            <a:p>
              <a:pPr indent="0" lvl="0" marL="0" marR="0" rtl="0" algn="ctr">
                <a:lnSpc>
                  <a:spcPct val="140042"/>
                </a:lnSpc>
                <a:spcBef>
                  <a:spcPts val="0"/>
                </a:spcBef>
                <a:spcAft>
                  <a:spcPts val="0"/>
                </a:spcAft>
                <a:buNone/>
              </a:pPr>
              <a:r>
                <a:rPr b="0" i="0" lang="en-US" sz="1868" u="none" cap="none" strike="noStrike">
                  <a:solidFill>
                    <a:srgbClr val="000000"/>
                  </a:solidFill>
                  <a:latin typeface="Open Sans Light"/>
                  <a:ea typeface="Open Sans Light"/>
                  <a:cs typeface="Open Sans Light"/>
                  <a:sym typeface="Open Sans Light"/>
                </a:rPr>
                <a:t>78</a:t>
              </a:r>
              <a:endParaRPr/>
            </a:p>
          </p:txBody>
        </p:sp>
        <p:sp>
          <p:nvSpPr>
            <p:cNvPr id="269" name="Google Shape;269;p14"/>
            <p:cNvSpPr txBox="1"/>
            <p:nvPr/>
          </p:nvSpPr>
          <p:spPr>
            <a:xfrm>
              <a:off x="0" y="1643807"/>
              <a:ext cx="836103" cy="854586"/>
            </a:xfrm>
            <a:prstGeom prst="rect">
              <a:avLst/>
            </a:prstGeom>
            <a:noFill/>
            <a:ln>
              <a:noFill/>
            </a:ln>
          </p:spPr>
          <p:txBody>
            <a:bodyPr anchorCtr="0" anchor="t" bIns="0" lIns="0" spcFirstLastPara="1" rIns="0" wrap="square" tIns="0">
              <a:spAutoFit/>
            </a:bodyPr>
            <a:lstStyle/>
            <a:p>
              <a:pPr indent="0" lvl="0" marL="0" marR="0" rtl="0" algn="ctr">
                <a:lnSpc>
                  <a:spcPct val="140042"/>
                </a:lnSpc>
                <a:spcBef>
                  <a:spcPts val="0"/>
                </a:spcBef>
                <a:spcAft>
                  <a:spcPts val="0"/>
                </a:spcAft>
                <a:buNone/>
              </a:pPr>
              <a:r>
                <a:rPr b="0" i="0" lang="en-US" sz="1868" u="none" cap="none" strike="noStrike">
                  <a:solidFill>
                    <a:srgbClr val="000000"/>
                  </a:solidFill>
                  <a:latin typeface="Open Sans Light"/>
                  <a:ea typeface="Open Sans Light"/>
                  <a:cs typeface="Open Sans Light"/>
                  <a:sym typeface="Open Sans Light"/>
                </a:rPr>
                <a:t>STAIN</a:t>
              </a:r>
              <a:endParaRPr/>
            </a:p>
            <a:p>
              <a:pPr indent="0" lvl="0" marL="0" marR="0" rtl="0" algn="ctr">
                <a:lnSpc>
                  <a:spcPct val="140042"/>
                </a:lnSpc>
                <a:spcBef>
                  <a:spcPts val="0"/>
                </a:spcBef>
                <a:spcAft>
                  <a:spcPts val="0"/>
                </a:spcAft>
                <a:buNone/>
              </a:pPr>
              <a:r>
                <a:rPr b="0" i="0" lang="en-US" sz="1868" u="none" cap="none" strike="noStrike">
                  <a:solidFill>
                    <a:srgbClr val="000000"/>
                  </a:solidFill>
                  <a:latin typeface="Open Sans Light"/>
                  <a:ea typeface="Open Sans Light"/>
                  <a:cs typeface="Open Sans Light"/>
                  <a:sym typeface="Open Sans Light"/>
                </a:rPr>
                <a:t>45</a:t>
              </a:r>
              <a:endParaRPr/>
            </a:p>
          </p:txBody>
        </p:sp>
        <p:grpSp>
          <p:nvGrpSpPr>
            <p:cNvPr id="270" name="Google Shape;270;p14"/>
            <p:cNvGrpSpPr/>
            <p:nvPr/>
          </p:nvGrpSpPr>
          <p:grpSpPr>
            <a:xfrm>
              <a:off x="378921" y="0"/>
              <a:ext cx="8621702" cy="8423176"/>
              <a:chOff x="-93576" y="0"/>
              <a:chExt cx="2733879" cy="2670928"/>
            </a:xfrm>
          </p:grpSpPr>
          <p:sp>
            <p:nvSpPr>
              <p:cNvPr id="271" name="Google Shape;271;p14"/>
              <p:cNvSpPr/>
              <p:nvPr/>
            </p:nvSpPr>
            <p:spPr>
              <a:xfrm>
                <a:off x="280832" y="0"/>
                <a:ext cx="2359471" cy="2670928"/>
              </a:xfrm>
              <a:custGeom>
                <a:rect b="b" l="l" r="r" t="t"/>
                <a:pathLst>
                  <a:path extrusionOk="0" h="2670928" w="2359471">
                    <a:moveTo>
                      <a:pt x="989168" y="0"/>
                    </a:moveTo>
                    <a:cubicBezTo>
                      <a:pt x="1580942" y="0"/>
                      <a:pt x="2094287" y="408718"/>
                      <a:pt x="2226879" y="985446"/>
                    </a:cubicBezTo>
                    <a:cubicBezTo>
                      <a:pt x="2359471" y="1562174"/>
                      <a:pt x="2076164" y="2154045"/>
                      <a:pt x="1543807" y="2412487"/>
                    </a:cubicBezTo>
                    <a:cubicBezTo>
                      <a:pt x="1011450" y="2670928"/>
                      <a:pt x="371150" y="2527438"/>
                      <a:pt x="0" y="2066521"/>
                    </a:cubicBezTo>
                    <a:lnTo>
                      <a:pt x="494584" y="1668261"/>
                    </a:lnTo>
                    <a:cubicBezTo>
                      <a:pt x="680159" y="1898719"/>
                      <a:pt x="1000309" y="1970464"/>
                      <a:pt x="1266488" y="1841243"/>
                    </a:cubicBezTo>
                    <a:cubicBezTo>
                      <a:pt x="1532666" y="1712023"/>
                      <a:pt x="1674320" y="1416087"/>
                      <a:pt x="1608024" y="1127723"/>
                    </a:cubicBezTo>
                    <a:cubicBezTo>
                      <a:pt x="1541728" y="839359"/>
                      <a:pt x="1285055" y="635000"/>
                      <a:pt x="989168"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p:nvPr/>
            </p:nvSpPr>
            <p:spPr>
              <a:xfrm>
                <a:off x="-93576" y="0"/>
                <a:ext cx="1363513" cy="2114964"/>
              </a:xfrm>
              <a:custGeom>
                <a:rect b="b" l="l" r="r" t="t"/>
                <a:pathLst>
                  <a:path extrusionOk="0" h="2114964" w="1363513">
                    <a:moveTo>
                      <a:pt x="415453" y="2114964"/>
                    </a:moveTo>
                    <a:cubicBezTo>
                      <a:pt x="82531" y="1741397"/>
                      <a:pt x="0" y="1207158"/>
                      <a:pt x="204670" y="750541"/>
                    </a:cubicBezTo>
                    <a:cubicBezTo>
                      <a:pt x="409341" y="293924"/>
                      <a:pt x="863060" y="50"/>
                      <a:pt x="1363449" y="0"/>
                    </a:cubicBezTo>
                    <a:lnTo>
                      <a:pt x="1363513" y="635000"/>
                    </a:lnTo>
                    <a:cubicBezTo>
                      <a:pt x="1113318" y="635025"/>
                      <a:pt x="886459" y="781962"/>
                      <a:pt x="784123" y="1010270"/>
                    </a:cubicBezTo>
                    <a:cubicBezTo>
                      <a:pt x="681788" y="1238579"/>
                      <a:pt x="723054" y="1505698"/>
                      <a:pt x="889515" y="1692482"/>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4"/>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mc:AlternateContent>
    <mc:Choice Requires="p14">
      <p:transition spd="slow" p14:dur="1200">
        <p14:prism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nvSpPr>
        <p:spPr>
          <a:xfrm>
            <a:off x="1948600" y="385572"/>
            <a:ext cx="13751483" cy="643128"/>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Profil Responden - Berdasarkan Fakultas</a:t>
            </a:r>
            <a:endParaRPr/>
          </a:p>
        </p:txBody>
      </p:sp>
      <p:sp>
        <p:nvSpPr>
          <p:cNvPr id="279" name="Google Shape;279;p15"/>
          <p:cNvSpPr txBox="1"/>
          <p:nvPr/>
        </p:nvSpPr>
        <p:spPr>
          <a:xfrm>
            <a:off x="10467004" y="9515475"/>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280" name="Google Shape;280;p15"/>
          <p:cNvSpPr txBox="1"/>
          <p:nvPr/>
        </p:nvSpPr>
        <p:spPr>
          <a:xfrm>
            <a:off x="15700084" y="340741"/>
            <a:ext cx="222448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15/38</a:t>
            </a:r>
            <a:endParaRPr/>
          </a:p>
        </p:txBody>
      </p:sp>
      <p:grpSp>
        <p:nvGrpSpPr>
          <p:cNvPr id="281" name="Google Shape;281;p15"/>
          <p:cNvGrpSpPr/>
          <p:nvPr/>
        </p:nvGrpSpPr>
        <p:grpSpPr>
          <a:xfrm>
            <a:off x="389675" y="2555990"/>
            <a:ext cx="8105942" cy="5146445"/>
            <a:chOff x="0" y="-38100"/>
            <a:chExt cx="10807923" cy="6861926"/>
          </a:xfrm>
        </p:grpSpPr>
        <p:sp>
          <p:nvSpPr>
            <p:cNvPr id="282" name="Google Shape;282;p15"/>
            <p:cNvSpPr txBox="1"/>
            <p:nvPr/>
          </p:nvSpPr>
          <p:spPr>
            <a:xfrm>
              <a:off x="8505791" y="1331302"/>
              <a:ext cx="2302132" cy="601565"/>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Tarbiyah dan Keguruan</a:t>
              </a:r>
              <a:endParaRPr/>
            </a:p>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33.3%</a:t>
              </a:r>
              <a:endParaRPr/>
            </a:p>
          </p:txBody>
        </p:sp>
        <p:sp>
          <p:nvSpPr>
            <p:cNvPr id="283" name="Google Shape;283;p15"/>
            <p:cNvSpPr txBox="1"/>
            <p:nvPr/>
          </p:nvSpPr>
          <p:spPr>
            <a:xfrm>
              <a:off x="1550187" y="5402245"/>
              <a:ext cx="1969603" cy="601565"/>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Syari’ah dan Hukum</a:t>
              </a:r>
              <a:endParaRPr/>
            </a:p>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17.9%</a:t>
              </a:r>
              <a:endParaRPr/>
            </a:p>
          </p:txBody>
        </p:sp>
        <p:sp>
          <p:nvSpPr>
            <p:cNvPr id="284" name="Google Shape;284;p15"/>
            <p:cNvSpPr txBox="1"/>
            <p:nvPr/>
          </p:nvSpPr>
          <p:spPr>
            <a:xfrm>
              <a:off x="7534249" y="5645075"/>
              <a:ext cx="1963129" cy="601565"/>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Sains dan Teknologi</a:t>
              </a:r>
              <a:endParaRPr/>
            </a:p>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14.1%</a:t>
              </a:r>
              <a:endParaRPr/>
            </a:p>
          </p:txBody>
        </p:sp>
        <p:sp>
          <p:nvSpPr>
            <p:cNvPr id="285" name="Google Shape;285;p15"/>
            <p:cNvSpPr txBox="1"/>
            <p:nvPr/>
          </p:nvSpPr>
          <p:spPr>
            <a:xfrm>
              <a:off x="0" y="2961621"/>
              <a:ext cx="2421355" cy="601565"/>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Dakwah dan Komunikasi</a:t>
              </a:r>
              <a:endParaRPr/>
            </a:p>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9%</a:t>
              </a:r>
              <a:endParaRPr/>
            </a:p>
          </p:txBody>
        </p:sp>
        <p:sp>
          <p:nvSpPr>
            <p:cNvPr id="286" name="Google Shape;286;p15"/>
            <p:cNvSpPr txBox="1"/>
            <p:nvPr/>
          </p:nvSpPr>
          <p:spPr>
            <a:xfrm>
              <a:off x="828260" y="899445"/>
              <a:ext cx="2328026" cy="601565"/>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Ushuluddin dan Filsafat</a:t>
              </a:r>
              <a:endParaRPr/>
            </a:p>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7.7%</a:t>
              </a:r>
              <a:endParaRPr/>
            </a:p>
          </p:txBody>
        </p:sp>
        <p:sp>
          <p:nvSpPr>
            <p:cNvPr id="287" name="Google Shape;287;p15"/>
            <p:cNvSpPr txBox="1"/>
            <p:nvPr/>
          </p:nvSpPr>
          <p:spPr>
            <a:xfrm>
              <a:off x="1894321" y="-38100"/>
              <a:ext cx="2509612" cy="601565"/>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Ekonomi dan Bisnis Islam</a:t>
              </a:r>
              <a:endParaRPr/>
            </a:p>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7.7%</a:t>
              </a:r>
              <a:endParaRPr/>
            </a:p>
          </p:txBody>
        </p:sp>
        <p:sp>
          <p:nvSpPr>
            <p:cNvPr id="288" name="Google Shape;288;p15"/>
            <p:cNvSpPr txBox="1"/>
            <p:nvPr/>
          </p:nvSpPr>
          <p:spPr>
            <a:xfrm>
              <a:off x="4621667" y="6222261"/>
              <a:ext cx="2120654" cy="601565"/>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Adab dan Humaniora</a:t>
              </a:r>
              <a:endParaRPr/>
            </a:p>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5.1%</a:t>
              </a:r>
              <a:endParaRPr/>
            </a:p>
          </p:txBody>
        </p:sp>
        <p:sp>
          <p:nvSpPr>
            <p:cNvPr id="289" name="Google Shape;289;p15"/>
            <p:cNvSpPr txBox="1"/>
            <p:nvPr/>
          </p:nvSpPr>
          <p:spPr>
            <a:xfrm>
              <a:off x="1769768" y="1805383"/>
              <a:ext cx="863475" cy="601565"/>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Psikologi</a:t>
              </a:r>
              <a:endParaRPr/>
            </a:p>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2.6%</a:t>
              </a:r>
              <a:endParaRPr/>
            </a:p>
          </p:txBody>
        </p:sp>
        <p:grpSp>
          <p:nvGrpSpPr>
            <p:cNvPr id="290" name="Google Shape;290;p15"/>
            <p:cNvGrpSpPr/>
            <p:nvPr/>
          </p:nvGrpSpPr>
          <p:grpSpPr>
            <a:xfrm>
              <a:off x="2835326" y="484844"/>
              <a:ext cx="5792547" cy="5612826"/>
              <a:chOff x="-22733" y="0"/>
              <a:chExt cx="2630519" cy="2548904"/>
            </a:xfrm>
          </p:grpSpPr>
          <p:sp>
            <p:nvSpPr>
              <p:cNvPr id="291" name="Google Shape;291;p15"/>
              <p:cNvSpPr/>
              <p:nvPr/>
            </p:nvSpPr>
            <p:spPr>
              <a:xfrm>
                <a:off x="1270000" y="0"/>
                <a:ext cx="1337786" cy="1959176"/>
              </a:xfrm>
              <a:custGeom>
                <a:rect b="b" l="l" r="r" t="t"/>
                <a:pathLst>
                  <a:path extrusionOk="0" h="1959176" w="1337786">
                    <a:moveTo>
                      <a:pt x="0" y="0"/>
                    </a:moveTo>
                    <a:lnTo>
                      <a:pt x="0" y="0"/>
                    </a:lnTo>
                    <a:cubicBezTo>
                      <a:pt x="465090" y="0"/>
                      <a:pt x="892978" y="254225"/>
                      <a:pt x="1115382" y="662692"/>
                    </a:cubicBezTo>
                    <a:cubicBezTo>
                      <a:pt x="1337786" y="1071159"/>
                      <a:pt x="1319126" y="1568522"/>
                      <a:pt x="1066741" y="1959176"/>
                    </a:cubicBezTo>
                    <a:lnTo>
                      <a:pt x="533371" y="1614588"/>
                    </a:lnTo>
                    <a:cubicBezTo>
                      <a:pt x="659563" y="1419261"/>
                      <a:pt x="668893" y="1170579"/>
                      <a:pt x="557691" y="966346"/>
                    </a:cubicBezTo>
                    <a:cubicBezTo>
                      <a:pt x="446489" y="762113"/>
                      <a:pt x="232545" y="635000"/>
                      <a:pt x="0"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a:off x="1340408" y="1587500"/>
                <a:ext cx="1029444" cy="944669"/>
              </a:xfrm>
              <a:custGeom>
                <a:rect b="b" l="l" r="r" t="t"/>
                <a:pathLst>
                  <a:path extrusionOk="0" h="944669" w="1029444">
                    <a:moveTo>
                      <a:pt x="1029444" y="317500"/>
                    </a:moveTo>
                    <a:cubicBezTo>
                      <a:pt x="827607" y="667092"/>
                      <a:pt x="471594" y="899910"/>
                      <a:pt x="70408" y="944669"/>
                    </a:cubicBezTo>
                    <a:lnTo>
                      <a:pt x="0" y="313585"/>
                    </a:lnTo>
                    <a:cubicBezTo>
                      <a:pt x="200593" y="291205"/>
                      <a:pt x="378599" y="174796"/>
                      <a:pt x="479518" y="0"/>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1003881" y="1890903"/>
                <a:ext cx="469842" cy="658001"/>
              </a:xfrm>
              <a:custGeom>
                <a:rect b="b" l="l" r="r" t="t"/>
                <a:pathLst>
                  <a:path extrusionOk="0" h="658001" w="469842">
                    <a:moveTo>
                      <a:pt x="469841" y="632651"/>
                    </a:moveTo>
                    <a:cubicBezTo>
                      <a:pt x="313860" y="658000"/>
                      <a:pt x="154519" y="654016"/>
                      <a:pt x="0" y="620902"/>
                    </a:cubicBezTo>
                    <a:lnTo>
                      <a:pt x="133059" y="0"/>
                    </a:lnTo>
                    <a:cubicBezTo>
                      <a:pt x="210319" y="16556"/>
                      <a:pt x="289990" y="18548"/>
                      <a:pt x="367980" y="5874"/>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34007" y="1415964"/>
                <a:ext cx="1134132" cy="1107590"/>
              </a:xfrm>
              <a:custGeom>
                <a:rect b="b" l="l" r="r" t="t"/>
                <a:pathLst>
                  <a:path extrusionOk="0" h="1107590" w="1134132">
                    <a:moveTo>
                      <a:pt x="1032271" y="1107590"/>
                    </a:moveTo>
                    <a:cubicBezTo>
                      <a:pt x="525413" y="1025218"/>
                      <a:pt x="118037" y="645720"/>
                      <a:pt x="0" y="145963"/>
                    </a:cubicBezTo>
                    <a:lnTo>
                      <a:pt x="617997" y="0"/>
                    </a:lnTo>
                    <a:cubicBezTo>
                      <a:pt x="677015" y="249878"/>
                      <a:pt x="880703" y="439627"/>
                      <a:pt x="1134132" y="480813"/>
                    </a:cubicBezTo>
                    <a:close/>
                  </a:path>
                </a:pathLst>
              </a:custGeom>
              <a:solidFill>
                <a:srgbClr val="2E5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22733" y="856138"/>
                <a:ext cx="692395" cy="767198"/>
              </a:xfrm>
              <a:custGeom>
                <a:rect b="b" l="l" r="r" t="t"/>
                <a:pathLst>
                  <a:path extrusionOk="0" h="767198" w="692395">
                    <a:moveTo>
                      <a:pt x="72875" y="767198"/>
                    </a:moveTo>
                    <a:cubicBezTo>
                      <a:pt x="0" y="515606"/>
                      <a:pt x="6701" y="247635"/>
                      <a:pt x="92059" y="0"/>
                    </a:cubicBezTo>
                    <a:lnTo>
                      <a:pt x="692396" y="206931"/>
                    </a:lnTo>
                    <a:cubicBezTo>
                      <a:pt x="649717" y="330749"/>
                      <a:pt x="646367" y="464734"/>
                      <a:pt x="682804" y="590530"/>
                    </a:cubicBezTo>
                    <a:close/>
                  </a:path>
                </a:pathLst>
              </a:custGeom>
              <a:solidFill>
                <a:srgbClr val="003D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a:off x="50142" y="668896"/>
                <a:ext cx="660489" cy="424436"/>
              </a:xfrm>
              <a:custGeom>
                <a:rect b="b" l="l" r="r" t="t"/>
                <a:pathLst>
                  <a:path extrusionOk="0" h="424436" w="660489">
                    <a:moveTo>
                      <a:pt x="0" y="247768"/>
                    </a:moveTo>
                    <a:cubicBezTo>
                      <a:pt x="24887" y="161848"/>
                      <a:pt x="58782" y="78797"/>
                      <a:pt x="101121" y="0"/>
                    </a:cubicBezTo>
                    <a:lnTo>
                      <a:pt x="660489" y="300552"/>
                    </a:lnTo>
                    <a:cubicBezTo>
                      <a:pt x="639320" y="339951"/>
                      <a:pt x="622373" y="381476"/>
                      <a:pt x="609929" y="424436"/>
                    </a:cubicBezTo>
                    <a:close/>
                  </a:path>
                </a:pathLst>
              </a:custGeom>
              <a:solidFill>
                <a:srgbClr val="0762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a:off x="122618" y="217845"/>
                <a:ext cx="791759" cy="779935"/>
              </a:xfrm>
              <a:custGeom>
                <a:rect b="b" l="l" r="r" t="t"/>
                <a:pathLst>
                  <a:path extrusionOk="0" h="779935" w="791759">
                    <a:moveTo>
                      <a:pt x="0" y="507715"/>
                    </a:moveTo>
                    <a:cubicBezTo>
                      <a:pt x="97365" y="302523"/>
                      <a:pt x="247974" y="127196"/>
                      <a:pt x="436136" y="0"/>
                    </a:cubicBezTo>
                    <a:lnTo>
                      <a:pt x="791759" y="526078"/>
                    </a:lnTo>
                    <a:cubicBezTo>
                      <a:pt x="697678" y="589675"/>
                      <a:pt x="622373" y="677339"/>
                      <a:pt x="573691" y="779935"/>
                    </a:cubicBezTo>
                    <a:close/>
                  </a:path>
                </a:pathLst>
              </a:custGeom>
              <a:solidFill>
                <a:srgbClr val="2989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507057" y="7831"/>
                <a:ext cx="692535" cy="754523"/>
              </a:xfrm>
              <a:custGeom>
                <a:rect b="b" l="l" r="r" t="t"/>
                <a:pathLst>
                  <a:path extrusionOk="0" h="754523" w="692535">
                    <a:moveTo>
                      <a:pt x="0" y="246877"/>
                    </a:moveTo>
                    <a:cubicBezTo>
                      <a:pt x="181570" y="110436"/>
                      <a:pt x="396407" y="25183"/>
                      <a:pt x="622127" y="0"/>
                    </a:cubicBezTo>
                    <a:lnTo>
                      <a:pt x="692535" y="631084"/>
                    </a:lnTo>
                    <a:cubicBezTo>
                      <a:pt x="579675" y="643676"/>
                      <a:pt x="472256" y="686302"/>
                      <a:pt x="381472" y="754523"/>
                    </a:cubicBezTo>
                    <a:close/>
                  </a:path>
                </a:pathLst>
              </a:custGeom>
              <a:solidFill>
                <a:srgbClr val="57A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1066278" y="0"/>
                <a:ext cx="203659" cy="643223"/>
              </a:xfrm>
              <a:custGeom>
                <a:rect b="b" l="l" r="r" t="t"/>
                <a:pathLst>
                  <a:path extrusionOk="0" h="643223" w="203659">
                    <a:moveTo>
                      <a:pt x="0" y="16446"/>
                    </a:moveTo>
                    <a:cubicBezTo>
                      <a:pt x="67313" y="5507"/>
                      <a:pt x="135398" y="7"/>
                      <a:pt x="203595" y="0"/>
                    </a:cubicBezTo>
                    <a:lnTo>
                      <a:pt x="203659" y="635000"/>
                    </a:lnTo>
                    <a:cubicBezTo>
                      <a:pt x="169560" y="635003"/>
                      <a:pt x="135518" y="637753"/>
                      <a:pt x="101861" y="643223"/>
                    </a:cubicBezTo>
                    <a:close/>
                  </a:path>
                </a:pathLst>
              </a:custGeom>
              <a:solidFill>
                <a:srgbClr val="91D5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0" name="Google Shape;300;p15"/>
          <p:cNvSpPr txBox="1"/>
          <p:nvPr/>
        </p:nvSpPr>
        <p:spPr>
          <a:xfrm>
            <a:off x="389675" y="8208669"/>
            <a:ext cx="8105942"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UIN Ar-Raniry</a:t>
            </a:r>
            <a:endParaRPr/>
          </a:p>
        </p:txBody>
      </p:sp>
      <p:grpSp>
        <p:nvGrpSpPr>
          <p:cNvPr id="301" name="Google Shape;301;p15"/>
          <p:cNvGrpSpPr/>
          <p:nvPr/>
        </p:nvGrpSpPr>
        <p:grpSpPr>
          <a:xfrm>
            <a:off x="10136111" y="2932434"/>
            <a:ext cx="7765517" cy="4716561"/>
            <a:chOff x="0" y="-21018"/>
            <a:chExt cx="10354023" cy="6288747"/>
          </a:xfrm>
        </p:grpSpPr>
        <p:sp>
          <p:nvSpPr>
            <p:cNvPr id="302" name="Google Shape;302;p15"/>
            <p:cNvSpPr txBox="1"/>
            <p:nvPr/>
          </p:nvSpPr>
          <p:spPr>
            <a:xfrm>
              <a:off x="4785533" y="5666164"/>
              <a:ext cx="2302132" cy="601565"/>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Tarbiyah dan Keguruan</a:t>
              </a:r>
              <a:endParaRPr/>
            </a:p>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48.9%</a:t>
              </a:r>
              <a:endParaRPr/>
            </a:p>
          </p:txBody>
        </p:sp>
        <p:sp>
          <p:nvSpPr>
            <p:cNvPr id="303" name="Google Shape;303;p15"/>
            <p:cNvSpPr txBox="1"/>
            <p:nvPr/>
          </p:nvSpPr>
          <p:spPr>
            <a:xfrm>
              <a:off x="0" y="469327"/>
              <a:ext cx="2689255" cy="601565"/>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Syari’ah dan Ekonomi Islam</a:t>
              </a:r>
              <a:endParaRPr/>
            </a:p>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28.9%</a:t>
              </a:r>
              <a:endParaRPr/>
            </a:p>
          </p:txBody>
        </p:sp>
        <p:sp>
          <p:nvSpPr>
            <p:cNvPr id="304" name="Google Shape;304;p15"/>
            <p:cNvSpPr txBox="1"/>
            <p:nvPr/>
          </p:nvSpPr>
          <p:spPr>
            <a:xfrm>
              <a:off x="7354573" y="-21018"/>
              <a:ext cx="2999450" cy="601565"/>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Dakwah dan Komunikasi Islam</a:t>
              </a:r>
              <a:endParaRPr/>
            </a:p>
            <a:p>
              <a:pPr indent="0" lvl="0" marL="0" marR="0" rtl="0" algn="ctr">
                <a:lnSpc>
                  <a:spcPct val="140030"/>
                </a:lnSpc>
                <a:spcBef>
                  <a:spcPts val="0"/>
                </a:spcBef>
                <a:spcAft>
                  <a:spcPts val="0"/>
                </a:spcAft>
                <a:buNone/>
              </a:pPr>
              <a:r>
                <a:rPr b="0" i="0" lang="en-US" sz="1304" u="none" cap="none" strike="noStrike">
                  <a:solidFill>
                    <a:srgbClr val="000000"/>
                  </a:solidFill>
                  <a:latin typeface="Open Sans Light"/>
                  <a:ea typeface="Open Sans Light"/>
                  <a:cs typeface="Open Sans Light"/>
                  <a:sym typeface="Open Sans Light"/>
                </a:rPr>
                <a:t>22.2%</a:t>
              </a:r>
              <a:endParaRPr/>
            </a:p>
          </p:txBody>
        </p:sp>
        <p:grpSp>
          <p:nvGrpSpPr>
            <p:cNvPr id="305" name="Google Shape;305;p15"/>
            <p:cNvGrpSpPr/>
            <p:nvPr/>
          </p:nvGrpSpPr>
          <p:grpSpPr>
            <a:xfrm>
              <a:off x="2336887" y="0"/>
              <a:ext cx="5942236" cy="5827062"/>
              <a:chOff x="-56846" y="0"/>
              <a:chExt cx="2698496" cy="2646193"/>
            </a:xfrm>
          </p:grpSpPr>
          <p:sp>
            <p:nvSpPr>
              <p:cNvPr id="306" name="Google Shape;306;p15"/>
              <p:cNvSpPr/>
              <p:nvPr/>
            </p:nvSpPr>
            <p:spPr>
              <a:xfrm>
                <a:off x="1270000" y="0"/>
                <a:ext cx="1260165" cy="1191126"/>
              </a:xfrm>
              <a:custGeom>
                <a:rect b="b" l="l" r="r" t="t"/>
                <a:pathLst>
                  <a:path extrusionOk="0" h="1191126" w="1260165">
                    <a:moveTo>
                      <a:pt x="0" y="0"/>
                    </a:moveTo>
                    <a:lnTo>
                      <a:pt x="0" y="0"/>
                    </a:lnTo>
                    <a:cubicBezTo>
                      <a:pt x="640405" y="0"/>
                      <a:pt x="1180619" y="476807"/>
                      <a:pt x="1260165" y="1112252"/>
                    </a:cubicBezTo>
                    <a:lnTo>
                      <a:pt x="630082" y="1191126"/>
                    </a:lnTo>
                    <a:cubicBezTo>
                      <a:pt x="590310" y="873403"/>
                      <a:pt x="320202" y="635000"/>
                      <a:pt x="0"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p:nvPr/>
            </p:nvSpPr>
            <p:spPr>
              <a:xfrm>
                <a:off x="23909" y="1049467"/>
                <a:ext cx="2617741" cy="1596726"/>
              </a:xfrm>
              <a:custGeom>
                <a:rect b="b" l="l" r="r" t="t"/>
                <a:pathLst>
                  <a:path extrusionOk="0" h="1596726" w="2617741">
                    <a:moveTo>
                      <a:pt x="2496797" y="0"/>
                    </a:moveTo>
                    <a:cubicBezTo>
                      <a:pt x="2617741" y="685912"/>
                      <a:pt x="2163683" y="1341258"/>
                      <a:pt x="1479003" y="1468992"/>
                    </a:cubicBezTo>
                    <a:cubicBezTo>
                      <a:pt x="794323" y="1596726"/>
                      <a:pt x="134511" y="1149183"/>
                      <a:pt x="0" y="465802"/>
                    </a:cubicBezTo>
                    <a:lnTo>
                      <a:pt x="623045" y="343167"/>
                    </a:lnTo>
                    <a:cubicBezTo>
                      <a:pt x="690301" y="684858"/>
                      <a:pt x="1020207" y="908630"/>
                      <a:pt x="1362547" y="844763"/>
                    </a:cubicBezTo>
                    <a:cubicBezTo>
                      <a:pt x="1704887" y="780896"/>
                      <a:pt x="1931916" y="453222"/>
                      <a:pt x="1871444" y="110266"/>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5"/>
              <p:cNvSpPr/>
              <p:nvPr/>
            </p:nvSpPr>
            <p:spPr>
              <a:xfrm>
                <a:off x="-56846" y="0"/>
                <a:ext cx="1326783" cy="1577241"/>
              </a:xfrm>
              <a:custGeom>
                <a:rect b="b" l="l" r="r" t="t"/>
                <a:pathLst>
                  <a:path extrusionOk="0" h="1577241" w="1326783">
                    <a:moveTo>
                      <a:pt x="94570" y="1577241"/>
                    </a:moveTo>
                    <a:cubicBezTo>
                      <a:pt x="0" y="1197938"/>
                      <a:pt x="85378" y="796217"/>
                      <a:pt x="326033" y="488160"/>
                    </a:cubicBezTo>
                    <a:cubicBezTo>
                      <a:pt x="566689" y="180103"/>
                      <a:pt x="935804" y="39"/>
                      <a:pt x="1326719" y="0"/>
                    </a:cubicBezTo>
                    <a:lnTo>
                      <a:pt x="1326783" y="635000"/>
                    </a:lnTo>
                    <a:cubicBezTo>
                      <a:pt x="1131325" y="635020"/>
                      <a:pt x="946767" y="725052"/>
                      <a:pt x="826440" y="879080"/>
                    </a:cubicBezTo>
                    <a:cubicBezTo>
                      <a:pt x="706112" y="1033108"/>
                      <a:pt x="663423" y="1233969"/>
                      <a:pt x="710708" y="1423620"/>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9" name="Google Shape;309;p15"/>
          <p:cNvSpPr txBox="1"/>
          <p:nvPr/>
        </p:nvSpPr>
        <p:spPr>
          <a:xfrm>
            <a:off x="9818621" y="8208669"/>
            <a:ext cx="8105942"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STAIN Teungku Dirundeng</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6"/>
          <p:cNvSpPr txBox="1"/>
          <p:nvPr/>
        </p:nvSpPr>
        <p:spPr>
          <a:xfrm>
            <a:off x="1028700" y="385572"/>
            <a:ext cx="15783624" cy="643128"/>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Profil Responden - Berdasarkan Jenis Kelamin</a:t>
            </a:r>
            <a:endParaRPr/>
          </a:p>
        </p:txBody>
      </p:sp>
      <p:sp>
        <p:nvSpPr>
          <p:cNvPr id="315" name="Google Shape;315;p16"/>
          <p:cNvSpPr txBox="1"/>
          <p:nvPr/>
        </p:nvSpPr>
        <p:spPr>
          <a:xfrm>
            <a:off x="10467004" y="9515475"/>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316" name="Google Shape;316;p16"/>
          <p:cNvSpPr txBox="1"/>
          <p:nvPr/>
        </p:nvSpPr>
        <p:spPr>
          <a:xfrm>
            <a:off x="15700084" y="340741"/>
            <a:ext cx="222448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16/38</a:t>
            </a:r>
            <a:endParaRPr/>
          </a:p>
        </p:txBody>
      </p:sp>
      <p:grpSp>
        <p:nvGrpSpPr>
          <p:cNvPr id="317" name="Google Shape;317;p16"/>
          <p:cNvGrpSpPr/>
          <p:nvPr/>
        </p:nvGrpSpPr>
        <p:grpSpPr>
          <a:xfrm>
            <a:off x="575432" y="2364313"/>
            <a:ext cx="8345079" cy="5778952"/>
            <a:chOff x="0" y="0"/>
            <a:chExt cx="11126773" cy="7705270"/>
          </a:xfrm>
        </p:grpSpPr>
        <p:sp>
          <p:nvSpPr>
            <p:cNvPr id="318" name="Google Shape;318;p16"/>
            <p:cNvSpPr txBox="1"/>
            <p:nvPr/>
          </p:nvSpPr>
          <p:spPr>
            <a:xfrm>
              <a:off x="10006091" y="4167903"/>
              <a:ext cx="1120682" cy="775181"/>
            </a:xfrm>
            <a:prstGeom prst="rect">
              <a:avLst/>
            </a:prstGeom>
            <a:noFill/>
            <a:ln>
              <a:noFill/>
            </a:ln>
          </p:spPr>
          <p:txBody>
            <a:bodyPr anchorCtr="0" anchor="t" bIns="0" lIns="0" spcFirstLastPara="1" rIns="0" wrap="square" tIns="0">
              <a:spAutoFit/>
            </a:bodyPr>
            <a:lstStyle/>
            <a:p>
              <a:pPr indent="0" lvl="0" marL="0" marR="0" rtl="0" algn="ctr">
                <a:lnSpc>
                  <a:spcPct val="139965"/>
                </a:lnSpc>
                <a:spcBef>
                  <a:spcPts val="0"/>
                </a:spcBef>
                <a:spcAft>
                  <a:spcPts val="0"/>
                </a:spcAft>
                <a:buNone/>
              </a:pPr>
              <a:r>
                <a:rPr b="0" i="0" lang="en-US" sz="1729" u="none" cap="none" strike="noStrike">
                  <a:solidFill>
                    <a:srgbClr val="000000"/>
                  </a:solidFill>
                  <a:latin typeface="Open Sans Light"/>
                  <a:ea typeface="Open Sans Light"/>
                  <a:cs typeface="Open Sans Light"/>
                  <a:sym typeface="Open Sans Light"/>
                </a:rPr>
                <a:t>Laki-Laki</a:t>
              </a:r>
              <a:endParaRPr/>
            </a:p>
            <a:p>
              <a:pPr indent="0" lvl="0" marL="0" marR="0" rtl="0" algn="ctr">
                <a:lnSpc>
                  <a:spcPct val="139965"/>
                </a:lnSpc>
                <a:spcBef>
                  <a:spcPts val="0"/>
                </a:spcBef>
                <a:spcAft>
                  <a:spcPts val="0"/>
                </a:spcAft>
                <a:buNone/>
              </a:pPr>
              <a:r>
                <a:rPr b="0" i="0" lang="en-US" sz="1729" u="none" cap="none" strike="noStrike">
                  <a:solidFill>
                    <a:srgbClr val="000000"/>
                  </a:solidFill>
                  <a:latin typeface="Open Sans Light"/>
                  <a:ea typeface="Open Sans Light"/>
                  <a:cs typeface="Open Sans Light"/>
                  <a:sym typeface="Open Sans Light"/>
                </a:rPr>
                <a:t>56.4%</a:t>
              </a:r>
              <a:endParaRPr/>
            </a:p>
          </p:txBody>
        </p:sp>
        <p:sp>
          <p:nvSpPr>
            <p:cNvPr id="319" name="Google Shape;319;p16"/>
            <p:cNvSpPr txBox="1"/>
            <p:nvPr/>
          </p:nvSpPr>
          <p:spPr>
            <a:xfrm>
              <a:off x="0" y="2439507"/>
              <a:ext cx="1790127" cy="820737"/>
            </a:xfrm>
            <a:prstGeom prst="rect">
              <a:avLst/>
            </a:prstGeom>
            <a:noFill/>
            <a:ln>
              <a:noFill/>
            </a:ln>
          </p:spPr>
          <p:txBody>
            <a:bodyPr anchorCtr="0" anchor="t" bIns="0" lIns="0" spcFirstLastPara="1" rIns="0" wrap="square" tIns="0">
              <a:spAutoFit/>
            </a:bodyPr>
            <a:lstStyle/>
            <a:p>
              <a:pPr indent="0" lvl="0" marL="0" marR="0" rtl="0" algn="ctr">
                <a:lnSpc>
                  <a:spcPct val="139965"/>
                </a:lnSpc>
                <a:spcBef>
                  <a:spcPts val="0"/>
                </a:spcBef>
                <a:spcAft>
                  <a:spcPts val="0"/>
                </a:spcAft>
                <a:buNone/>
              </a:pPr>
              <a:r>
                <a:rPr b="0" i="0" lang="en-US" sz="1729" u="none" cap="none" strike="noStrike">
                  <a:solidFill>
                    <a:srgbClr val="000000"/>
                  </a:solidFill>
                  <a:latin typeface="Open Sans Light"/>
                  <a:ea typeface="Open Sans Light"/>
                  <a:cs typeface="Open Sans Light"/>
                  <a:sym typeface="Open Sans Light"/>
                </a:rPr>
                <a:t>Perempuan</a:t>
              </a:r>
              <a:endParaRPr b="0" i="0" sz="1729" u="none" cap="none" strike="noStrike">
                <a:solidFill>
                  <a:srgbClr val="000000"/>
                </a:solidFill>
                <a:latin typeface="Open Sans Light"/>
                <a:ea typeface="Open Sans Light"/>
                <a:cs typeface="Open Sans Light"/>
                <a:sym typeface="Open Sans Light"/>
              </a:endParaRPr>
            </a:p>
            <a:p>
              <a:pPr indent="0" lvl="0" marL="0" marR="0" rtl="0" algn="ctr">
                <a:lnSpc>
                  <a:spcPct val="139965"/>
                </a:lnSpc>
                <a:spcBef>
                  <a:spcPts val="0"/>
                </a:spcBef>
                <a:spcAft>
                  <a:spcPts val="0"/>
                </a:spcAft>
                <a:buNone/>
              </a:pPr>
              <a:r>
                <a:rPr b="0" i="0" lang="en-US" sz="1729" u="none" cap="none" strike="noStrike">
                  <a:solidFill>
                    <a:srgbClr val="000000"/>
                  </a:solidFill>
                  <a:latin typeface="Open Sans Light"/>
                  <a:ea typeface="Open Sans Light"/>
                  <a:cs typeface="Open Sans Light"/>
                  <a:sym typeface="Open Sans Light"/>
                </a:rPr>
                <a:t>43.6%</a:t>
              </a:r>
              <a:endParaRPr/>
            </a:p>
          </p:txBody>
        </p:sp>
        <p:grpSp>
          <p:nvGrpSpPr>
            <p:cNvPr id="320" name="Google Shape;320;p16"/>
            <p:cNvGrpSpPr/>
            <p:nvPr/>
          </p:nvGrpSpPr>
          <p:grpSpPr>
            <a:xfrm>
              <a:off x="1790127" y="0"/>
              <a:ext cx="7989625" cy="7705270"/>
              <a:chOff x="-95024" y="0"/>
              <a:chExt cx="2738253" cy="2640797"/>
            </a:xfrm>
          </p:grpSpPr>
          <p:sp>
            <p:nvSpPr>
              <p:cNvPr id="321" name="Google Shape;321;p16"/>
              <p:cNvSpPr/>
              <p:nvPr/>
            </p:nvSpPr>
            <p:spPr>
              <a:xfrm>
                <a:off x="714430" y="0"/>
                <a:ext cx="1928799" cy="2640797"/>
              </a:xfrm>
              <a:custGeom>
                <a:rect b="b" l="l" r="r" t="t"/>
                <a:pathLst>
                  <a:path extrusionOk="0" h="2640797" w="1928799">
                    <a:moveTo>
                      <a:pt x="555570" y="0"/>
                    </a:moveTo>
                    <a:cubicBezTo>
                      <a:pt x="1078508" y="0"/>
                      <a:pt x="1547986" y="320540"/>
                      <a:pt x="1738393" y="807581"/>
                    </a:cubicBezTo>
                    <a:cubicBezTo>
                      <a:pt x="1928799" y="1294623"/>
                      <a:pt x="1801203" y="1848586"/>
                      <a:pt x="1416923" y="2203259"/>
                    </a:cubicBezTo>
                    <a:cubicBezTo>
                      <a:pt x="1032643" y="2557931"/>
                      <a:pt x="470246" y="2640797"/>
                      <a:pt x="0" y="2412034"/>
                    </a:cubicBezTo>
                    <a:lnTo>
                      <a:pt x="277785" y="1841017"/>
                    </a:lnTo>
                    <a:cubicBezTo>
                      <a:pt x="512908" y="1955398"/>
                      <a:pt x="794106" y="1913965"/>
                      <a:pt x="986246" y="1736629"/>
                    </a:cubicBezTo>
                    <a:cubicBezTo>
                      <a:pt x="1178387" y="1559293"/>
                      <a:pt x="1242184" y="1282311"/>
                      <a:pt x="1146981" y="1038791"/>
                    </a:cubicBezTo>
                    <a:cubicBezTo>
                      <a:pt x="1051778" y="795270"/>
                      <a:pt x="817039" y="635000"/>
                      <a:pt x="555570"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p:nvPr/>
            </p:nvSpPr>
            <p:spPr>
              <a:xfrm>
                <a:off x="-95024" y="0"/>
                <a:ext cx="1364961" cy="2438374"/>
              </a:xfrm>
              <a:custGeom>
                <a:rect b="b" l="l" r="r" t="t"/>
                <a:pathLst>
                  <a:path extrusionOk="0" h="2438374" w="1364961">
                    <a:moveTo>
                      <a:pt x="867226" y="2438374"/>
                    </a:moveTo>
                    <a:cubicBezTo>
                      <a:pt x="312058" y="2201839"/>
                      <a:pt x="0" y="1607298"/>
                      <a:pt x="120677" y="1016030"/>
                    </a:cubicBezTo>
                    <a:cubicBezTo>
                      <a:pt x="241355" y="424762"/>
                      <a:pt x="761440" y="60"/>
                      <a:pt x="1364897" y="0"/>
                    </a:cubicBezTo>
                    <a:lnTo>
                      <a:pt x="1364961" y="635000"/>
                    </a:lnTo>
                    <a:cubicBezTo>
                      <a:pt x="1063232" y="635030"/>
                      <a:pt x="803189" y="847381"/>
                      <a:pt x="742850" y="1143015"/>
                    </a:cubicBezTo>
                    <a:cubicBezTo>
                      <a:pt x="682512" y="1438649"/>
                      <a:pt x="838541" y="1735919"/>
                      <a:pt x="1116125" y="1854187"/>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6"/>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4" name="Google Shape;324;p16"/>
          <p:cNvSpPr txBox="1"/>
          <p:nvPr/>
        </p:nvSpPr>
        <p:spPr>
          <a:xfrm>
            <a:off x="575432" y="8428886"/>
            <a:ext cx="8345079"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UIN Ar-Raniry</a:t>
            </a:r>
            <a:endParaRPr/>
          </a:p>
        </p:txBody>
      </p:sp>
      <p:sp>
        <p:nvSpPr>
          <p:cNvPr id="325" name="Google Shape;325;p16"/>
          <p:cNvSpPr txBox="1"/>
          <p:nvPr/>
        </p:nvSpPr>
        <p:spPr>
          <a:xfrm>
            <a:off x="10004378" y="8428886"/>
            <a:ext cx="8105942"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STAIN Teungku Dirundeng</a:t>
            </a:r>
            <a:endParaRPr/>
          </a:p>
        </p:txBody>
      </p:sp>
      <p:grpSp>
        <p:nvGrpSpPr>
          <p:cNvPr id="326" name="Google Shape;326;p16"/>
          <p:cNvGrpSpPr/>
          <p:nvPr/>
        </p:nvGrpSpPr>
        <p:grpSpPr>
          <a:xfrm>
            <a:off x="9531750" y="2364313"/>
            <a:ext cx="8020292" cy="5742245"/>
            <a:chOff x="0" y="0"/>
            <a:chExt cx="10693723" cy="7656327"/>
          </a:xfrm>
        </p:grpSpPr>
        <p:sp>
          <p:nvSpPr>
            <p:cNvPr id="327" name="Google Shape;327;p16"/>
            <p:cNvSpPr txBox="1"/>
            <p:nvPr/>
          </p:nvSpPr>
          <p:spPr>
            <a:xfrm>
              <a:off x="9573041" y="3755313"/>
              <a:ext cx="1120682" cy="775181"/>
            </a:xfrm>
            <a:prstGeom prst="rect">
              <a:avLst/>
            </a:prstGeom>
            <a:noFill/>
            <a:ln>
              <a:noFill/>
            </a:ln>
          </p:spPr>
          <p:txBody>
            <a:bodyPr anchorCtr="0" anchor="t" bIns="0" lIns="0" spcFirstLastPara="1" rIns="0" wrap="square" tIns="0">
              <a:spAutoFit/>
            </a:bodyPr>
            <a:lstStyle/>
            <a:p>
              <a:pPr indent="0" lvl="0" marL="0" marR="0" rtl="0" algn="ctr">
                <a:lnSpc>
                  <a:spcPct val="139965"/>
                </a:lnSpc>
                <a:spcBef>
                  <a:spcPts val="0"/>
                </a:spcBef>
                <a:spcAft>
                  <a:spcPts val="0"/>
                </a:spcAft>
                <a:buNone/>
              </a:pPr>
              <a:r>
                <a:rPr b="0" i="0" lang="en-US" sz="1729" u="none" cap="none" strike="noStrike">
                  <a:solidFill>
                    <a:srgbClr val="000000"/>
                  </a:solidFill>
                  <a:latin typeface="Open Sans Light"/>
                  <a:ea typeface="Open Sans Light"/>
                  <a:cs typeface="Open Sans Light"/>
                  <a:sym typeface="Open Sans Light"/>
                </a:rPr>
                <a:t>Laki-Laki</a:t>
              </a:r>
              <a:endParaRPr/>
            </a:p>
            <a:p>
              <a:pPr indent="0" lvl="0" marL="0" marR="0" rtl="0" algn="ctr">
                <a:lnSpc>
                  <a:spcPct val="139965"/>
                </a:lnSpc>
                <a:spcBef>
                  <a:spcPts val="0"/>
                </a:spcBef>
                <a:spcAft>
                  <a:spcPts val="0"/>
                </a:spcAft>
                <a:buNone/>
              </a:pPr>
              <a:r>
                <a:rPr b="0" i="0" lang="en-US" sz="1729" u="none" cap="none" strike="noStrike">
                  <a:solidFill>
                    <a:srgbClr val="000000"/>
                  </a:solidFill>
                  <a:latin typeface="Open Sans Light"/>
                  <a:ea typeface="Open Sans Light"/>
                  <a:cs typeface="Open Sans Light"/>
                  <a:sym typeface="Open Sans Light"/>
                </a:rPr>
                <a:t>53.3%</a:t>
              </a:r>
              <a:endParaRPr/>
            </a:p>
          </p:txBody>
        </p:sp>
        <p:sp>
          <p:nvSpPr>
            <p:cNvPr id="328" name="Google Shape;328;p16"/>
            <p:cNvSpPr txBox="1"/>
            <p:nvPr/>
          </p:nvSpPr>
          <p:spPr>
            <a:xfrm>
              <a:off x="0" y="2852096"/>
              <a:ext cx="1952981" cy="820737"/>
            </a:xfrm>
            <a:prstGeom prst="rect">
              <a:avLst/>
            </a:prstGeom>
            <a:noFill/>
            <a:ln>
              <a:noFill/>
            </a:ln>
          </p:spPr>
          <p:txBody>
            <a:bodyPr anchorCtr="0" anchor="t" bIns="0" lIns="0" spcFirstLastPara="1" rIns="0" wrap="square" tIns="0">
              <a:spAutoFit/>
            </a:bodyPr>
            <a:lstStyle/>
            <a:p>
              <a:pPr indent="0" lvl="0" marL="0" marR="0" rtl="0" algn="ctr">
                <a:lnSpc>
                  <a:spcPct val="139965"/>
                </a:lnSpc>
                <a:spcBef>
                  <a:spcPts val="0"/>
                </a:spcBef>
                <a:spcAft>
                  <a:spcPts val="0"/>
                </a:spcAft>
                <a:buNone/>
              </a:pPr>
              <a:r>
                <a:rPr b="0" i="0" lang="en-US" sz="1729" u="none" cap="none" strike="noStrike">
                  <a:solidFill>
                    <a:srgbClr val="000000"/>
                  </a:solidFill>
                  <a:latin typeface="Open Sans Light"/>
                  <a:ea typeface="Open Sans Light"/>
                  <a:cs typeface="Open Sans Light"/>
                  <a:sym typeface="Open Sans Light"/>
                </a:rPr>
                <a:t>Perempuan</a:t>
              </a:r>
              <a:endParaRPr b="0" i="0" sz="1729" u="none" cap="none" strike="noStrike">
                <a:solidFill>
                  <a:srgbClr val="000000"/>
                </a:solidFill>
                <a:latin typeface="Open Sans Light"/>
                <a:ea typeface="Open Sans Light"/>
                <a:cs typeface="Open Sans Light"/>
                <a:sym typeface="Open Sans Light"/>
              </a:endParaRPr>
            </a:p>
            <a:p>
              <a:pPr indent="0" lvl="0" marL="0" marR="0" rtl="0" algn="ctr">
                <a:lnSpc>
                  <a:spcPct val="139965"/>
                </a:lnSpc>
                <a:spcBef>
                  <a:spcPts val="0"/>
                </a:spcBef>
                <a:spcAft>
                  <a:spcPts val="0"/>
                </a:spcAft>
                <a:buNone/>
              </a:pPr>
              <a:r>
                <a:rPr b="0" i="0" lang="en-US" sz="1729" u="none" cap="none" strike="noStrike">
                  <a:solidFill>
                    <a:srgbClr val="000000"/>
                  </a:solidFill>
                  <a:latin typeface="Open Sans Light"/>
                  <a:ea typeface="Open Sans Light"/>
                  <a:cs typeface="Open Sans Light"/>
                  <a:sym typeface="Open Sans Light"/>
                </a:rPr>
                <a:t>46.7%</a:t>
              </a:r>
              <a:endParaRPr/>
            </a:p>
          </p:txBody>
        </p:sp>
        <p:grpSp>
          <p:nvGrpSpPr>
            <p:cNvPr id="329" name="Google Shape;329;p16"/>
            <p:cNvGrpSpPr/>
            <p:nvPr/>
          </p:nvGrpSpPr>
          <p:grpSpPr>
            <a:xfrm>
              <a:off x="1953166" y="0"/>
              <a:ext cx="7849811" cy="7656327"/>
              <a:chOff x="-60959" y="0"/>
              <a:chExt cx="2690335" cy="2624023"/>
            </a:xfrm>
          </p:grpSpPr>
          <p:sp>
            <p:nvSpPr>
              <p:cNvPr id="330" name="Google Shape;330;p16"/>
              <p:cNvSpPr/>
              <p:nvPr/>
            </p:nvSpPr>
            <p:spPr>
              <a:xfrm>
                <a:off x="944196" y="0"/>
                <a:ext cx="1685180" cy="2624023"/>
              </a:xfrm>
              <a:custGeom>
                <a:rect b="b" l="l" r="r" t="t"/>
                <a:pathLst>
                  <a:path extrusionOk="0" h="2624023" w="1685180">
                    <a:moveTo>
                      <a:pt x="325804" y="0"/>
                    </a:moveTo>
                    <a:cubicBezTo>
                      <a:pt x="819004" y="0"/>
                      <a:pt x="1267605" y="285542"/>
                      <a:pt x="1476392" y="732370"/>
                    </a:cubicBezTo>
                    <a:cubicBezTo>
                      <a:pt x="1685179" y="1179197"/>
                      <a:pt x="1616392" y="1706497"/>
                      <a:pt x="1299963" y="2084809"/>
                    </a:cubicBezTo>
                    <a:cubicBezTo>
                      <a:pt x="983535" y="2463120"/>
                      <a:pt x="476694" y="2624023"/>
                      <a:pt x="0" y="2497498"/>
                    </a:cubicBezTo>
                    <a:lnTo>
                      <a:pt x="162902" y="1883749"/>
                    </a:lnTo>
                    <a:cubicBezTo>
                      <a:pt x="401249" y="1947012"/>
                      <a:pt x="654670" y="1866560"/>
                      <a:pt x="812884" y="1677404"/>
                    </a:cubicBezTo>
                    <a:cubicBezTo>
                      <a:pt x="971098" y="1488249"/>
                      <a:pt x="1005492" y="1224598"/>
                      <a:pt x="901098" y="1001185"/>
                    </a:cubicBezTo>
                    <a:cubicBezTo>
                      <a:pt x="796705" y="777771"/>
                      <a:pt x="572404" y="635000"/>
                      <a:pt x="325804"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6"/>
              <p:cNvSpPr/>
              <p:nvPr/>
            </p:nvSpPr>
            <p:spPr>
              <a:xfrm>
                <a:off x="-60959" y="0"/>
                <a:ext cx="1330896" cy="2512247"/>
              </a:xfrm>
              <a:custGeom>
                <a:rect b="b" l="l" r="r" t="t"/>
                <a:pathLst>
                  <a:path extrusionOk="0" h="2512247" w="1330896">
                    <a:moveTo>
                      <a:pt x="1066911" y="2512247"/>
                    </a:moveTo>
                    <a:cubicBezTo>
                      <a:pt x="431129" y="2377108"/>
                      <a:pt x="0" y="1783740"/>
                      <a:pt x="67910" y="1137312"/>
                    </a:cubicBezTo>
                    <a:cubicBezTo>
                      <a:pt x="135819" y="490884"/>
                      <a:pt x="680847" y="65"/>
                      <a:pt x="1330832" y="0"/>
                    </a:cubicBezTo>
                    <a:lnTo>
                      <a:pt x="1330896" y="635000"/>
                    </a:lnTo>
                    <a:cubicBezTo>
                      <a:pt x="1005903" y="635033"/>
                      <a:pt x="733389" y="880442"/>
                      <a:pt x="699434" y="1203656"/>
                    </a:cubicBezTo>
                    <a:cubicBezTo>
                      <a:pt x="665479" y="1526870"/>
                      <a:pt x="881044" y="1823554"/>
                      <a:pt x="1198935" y="1891124"/>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mc:AlternateContent>
    <mc:Choice Requires="p14">
      <p:transition spd="slow" p14:dur="1200">
        <p14:prism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7"/>
          <p:cNvSpPr txBox="1"/>
          <p:nvPr/>
        </p:nvSpPr>
        <p:spPr>
          <a:xfrm>
            <a:off x="1028700" y="385572"/>
            <a:ext cx="15783624" cy="643128"/>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Profil Responden - Berdasarkan Jenjang Studi</a:t>
            </a:r>
            <a:endParaRPr/>
          </a:p>
        </p:txBody>
      </p:sp>
      <p:sp>
        <p:nvSpPr>
          <p:cNvPr id="338" name="Google Shape;338;p17"/>
          <p:cNvSpPr txBox="1"/>
          <p:nvPr/>
        </p:nvSpPr>
        <p:spPr>
          <a:xfrm>
            <a:off x="10467004" y="9515475"/>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339" name="Google Shape;339;p17"/>
          <p:cNvSpPr txBox="1"/>
          <p:nvPr/>
        </p:nvSpPr>
        <p:spPr>
          <a:xfrm>
            <a:off x="15700084" y="340741"/>
            <a:ext cx="222448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17/38</a:t>
            </a:r>
            <a:endParaRPr/>
          </a:p>
        </p:txBody>
      </p:sp>
      <p:grpSp>
        <p:nvGrpSpPr>
          <p:cNvPr id="340" name="Google Shape;340;p17"/>
          <p:cNvGrpSpPr/>
          <p:nvPr/>
        </p:nvGrpSpPr>
        <p:grpSpPr>
          <a:xfrm>
            <a:off x="1712239" y="1957300"/>
            <a:ext cx="6065427" cy="5884197"/>
            <a:chOff x="-324387" y="-28575"/>
            <a:chExt cx="8087236" cy="7845597"/>
          </a:xfrm>
        </p:grpSpPr>
        <p:sp>
          <p:nvSpPr>
            <p:cNvPr id="341" name="Google Shape;341;p17"/>
            <p:cNvSpPr txBox="1"/>
            <p:nvPr/>
          </p:nvSpPr>
          <p:spPr>
            <a:xfrm>
              <a:off x="5925526" y="6912256"/>
              <a:ext cx="811159" cy="77874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1737" u="none" cap="none" strike="noStrike">
                  <a:solidFill>
                    <a:srgbClr val="000000"/>
                  </a:solidFill>
                  <a:latin typeface="Open Sans Light"/>
                  <a:ea typeface="Open Sans Light"/>
                  <a:cs typeface="Open Sans Light"/>
                  <a:sym typeface="Open Sans Light"/>
                </a:rPr>
                <a:t>S2</a:t>
              </a:r>
              <a:endParaRPr/>
            </a:p>
            <a:p>
              <a:pPr indent="0" lvl="0" marL="0" marR="0" rtl="0" algn="ctr">
                <a:lnSpc>
                  <a:spcPct val="140011"/>
                </a:lnSpc>
                <a:spcBef>
                  <a:spcPts val="0"/>
                </a:spcBef>
                <a:spcAft>
                  <a:spcPts val="0"/>
                </a:spcAft>
                <a:buNone/>
              </a:pPr>
              <a:r>
                <a:rPr b="0" i="0" lang="en-US" sz="1737" u="none" cap="none" strike="noStrike">
                  <a:solidFill>
                    <a:srgbClr val="000000"/>
                  </a:solidFill>
                  <a:latin typeface="Open Sans Light"/>
                  <a:ea typeface="Open Sans Light"/>
                  <a:cs typeface="Open Sans Light"/>
                  <a:sym typeface="Open Sans Light"/>
                </a:rPr>
                <a:t>79.5%</a:t>
              </a:r>
              <a:endParaRPr/>
            </a:p>
          </p:txBody>
        </p:sp>
        <p:sp>
          <p:nvSpPr>
            <p:cNvPr id="342" name="Google Shape;342;p17"/>
            <p:cNvSpPr txBox="1"/>
            <p:nvPr/>
          </p:nvSpPr>
          <p:spPr>
            <a:xfrm>
              <a:off x="709831" y="-28575"/>
              <a:ext cx="811159" cy="77874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1737" u="none" cap="none" strike="noStrike">
                  <a:solidFill>
                    <a:srgbClr val="000000"/>
                  </a:solidFill>
                  <a:latin typeface="Open Sans Light"/>
                  <a:ea typeface="Open Sans Light"/>
                  <a:cs typeface="Open Sans Light"/>
                  <a:sym typeface="Open Sans Light"/>
                </a:rPr>
                <a:t>S3</a:t>
              </a:r>
              <a:endParaRPr/>
            </a:p>
            <a:p>
              <a:pPr indent="0" lvl="0" marL="0" marR="0" rtl="0" algn="ctr">
                <a:lnSpc>
                  <a:spcPct val="140011"/>
                </a:lnSpc>
                <a:spcBef>
                  <a:spcPts val="0"/>
                </a:spcBef>
                <a:spcAft>
                  <a:spcPts val="0"/>
                </a:spcAft>
                <a:buNone/>
              </a:pPr>
              <a:r>
                <a:rPr b="0" i="0" lang="en-US" sz="1737" u="none" cap="none" strike="noStrike">
                  <a:solidFill>
                    <a:srgbClr val="000000"/>
                  </a:solidFill>
                  <a:latin typeface="Open Sans Light"/>
                  <a:ea typeface="Open Sans Light"/>
                  <a:cs typeface="Open Sans Light"/>
                  <a:sym typeface="Open Sans Light"/>
                </a:rPr>
                <a:t>20.5%</a:t>
              </a:r>
              <a:endParaRPr/>
            </a:p>
          </p:txBody>
        </p:sp>
        <p:grpSp>
          <p:nvGrpSpPr>
            <p:cNvPr id="343" name="Google Shape;343;p17"/>
            <p:cNvGrpSpPr/>
            <p:nvPr/>
          </p:nvGrpSpPr>
          <p:grpSpPr>
            <a:xfrm>
              <a:off x="-324387" y="122241"/>
              <a:ext cx="8087236" cy="7694781"/>
              <a:chOff x="-110648" y="0"/>
              <a:chExt cx="2758549" cy="2624683"/>
            </a:xfrm>
          </p:grpSpPr>
          <p:sp>
            <p:nvSpPr>
              <p:cNvPr id="344" name="Google Shape;344;p17"/>
              <p:cNvSpPr/>
              <p:nvPr/>
            </p:nvSpPr>
            <p:spPr>
              <a:xfrm>
                <a:off x="-110648" y="0"/>
                <a:ext cx="2758549" cy="2624683"/>
              </a:xfrm>
              <a:custGeom>
                <a:rect b="b" l="l" r="r" t="t"/>
                <a:pathLst>
                  <a:path extrusionOk="0" h="2624683" w="2758549">
                    <a:moveTo>
                      <a:pt x="1380648" y="0"/>
                    </a:moveTo>
                    <a:lnTo>
                      <a:pt x="1380648" y="0"/>
                    </a:lnTo>
                    <a:cubicBezTo>
                      <a:pt x="1932926" y="0"/>
                      <a:pt x="2421895" y="356919"/>
                      <a:pt x="2590222" y="882921"/>
                    </a:cubicBezTo>
                    <a:cubicBezTo>
                      <a:pt x="2758549" y="1408922"/>
                      <a:pt x="2567643" y="1983410"/>
                      <a:pt x="2117973" y="2304047"/>
                    </a:cubicBezTo>
                    <a:cubicBezTo>
                      <a:pt x="1668302" y="2624683"/>
                      <a:pt x="1062962" y="2617957"/>
                      <a:pt x="620528" y="2287407"/>
                    </a:cubicBezTo>
                    <a:cubicBezTo>
                      <a:pt x="178093" y="1956857"/>
                      <a:pt x="0" y="1378269"/>
                      <a:pt x="179974" y="856138"/>
                    </a:cubicBezTo>
                    <a:lnTo>
                      <a:pt x="780311" y="1063069"/>
                    </a:lnTo>
                    <a:cubicBezTo>
                      <a:pt x="690324" y="1324134"/>
                      <a:pt x="779371" y="1613429"/>
                      <a:pt x="1000588" y="1778703"/>
                    </a:cubicBezTo>
                    <a:cubicBezTo>
                      <a:pt x="1221805" y="1943978"/>
                      <a:pt x="1524475" y="1947342"/>
                      <a:pt x="1749310" y="1787023"/>
                    </a:cubicBezTo>
                    <a:cubicBezTo>
                      <a:pt x="1974145" y="1626705"/>
                      <a:pt x="2069599" y="1339461"/>
                      <a:pt x="1985435" y="1076460"/>
                    </a:cubicBezTo>
                    <a:cubicBezTo>
                      <a:pt x="1901271" y="813460"/>
                      <a:pt x="1656787" y="635000"/>
                      <a:pt x="1380648"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7"/>
              <p:cNvSpPr/>
              <p:nvPr/>
            </p:nvSpPr>
            <p:spPr>
              <a:xfrm>
                <a:off x="50142" y="0"/>
                <a:ext cx="1219795" cy="1093332"/>
              </a:xfrm>
              <a:custGeom>
                <a:rect b="b" l="l" r="r" t="t"/>
                <a:pathLst>
                  <a:path extrusionOk="0" h="1093332" w="1219795">
                    <a:moveTo>
                      <a:pt x="0" y="916664"/>
                    </a:moveTo>
                    <a:cubicBezTo>
                      <a:pt x="157268" y="373711"/>
                      <a:pt x="654460" y="57"/>
                      <a:pt x="1219731" y="0"/>
                    </a:cubicBezTo>
                    <a:lnTo>
                      <a:pt x="1219795" y="635000"/>
                    </a:lnTo>
                    <a:cubicBezTo>
                      <a:pt x="937159" y="635028"/>
                      <a:pt x="688563" y="821856"/>
                      <a:pt x="609929" y="1093332"/>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7"/>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7" name="Google Shape;347;p17"/>
          <p:cNvGrpSpPr/>
          <p:nvPr/>
        </p:nvGrpSpPr>
        <p:grpSpPr>
          <a:xfrm>
            <a:off x="11227320" y="1978731"/>
            <a:ext cx="5585041" cy="6329538"/>
            <a:chOff x="-155" y="0"/>
            <a:chExt cx="7446721" cy="8439384"/>
          </a:xfrm>
        </p:grpSpPr>
        <p:sp>
          <p:nvSpPr>
            <p:cNvPr id="348" name="Google Shape;348;p17"/>
            <p:cNvSpPr txBox="1"/>
            <p:nvPr/>
          </p:nvSpPr>
          <p:spPr>
            <a:xfrm>
              <a:off x="3352656" y="7660642"/>
              <a:ext cx="741204" cy="77874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1737" u="none" cap="none" strike="noStrike">
                  <a:solidFill>
                    <a:srgbClr val="000000"/>
                  </a:solidFill>
                  <a:latin typeface="Open Sans Light"/>
                  <a:ea typeface="Open Sans Light"/>
                  <a:cs typeface="Open Sans Light"/>
                  <a:sym typeface="Open Sans Light"/>
                </a:rPr>
                <a:t>S2</a:t>
              </a:r>
              <a:endParaRPr/>
            </a:p>
            <a:p>
              <a:pPr indent="0" lvl="0" marL="0" marR="0" rtl="0" algn="ctr">
                <a:lnSpc>
                  <a:spcPct val="140011"/>
                </a:lnSpc>
                <a:spcBef>
                  <a:spcPts val="0"/>
                </a:spcBef>
                <a:spcAft>
                  <a:spcPts val="0"/>
                </a:spcAft>
                <a:buNone/>
              </a:pPr>
              <a:r>
                <a:rPr b="0" i="0" lang="en-US" sz="1737" u="none" cap="none" strike="noStrike">
                  <a:solidFill>
                    <a:srgbClr val="000000"/>
                  </a:solidFill>
                  <a:latin typeface="Open Sans Light"/>
                  <a:ea typeface="Open Sans Light"/>
                  <a:cs typeface="Open Sans Light"/>
                  <a:sym typeface="Open Sans Light"/>
                </a:rPr>
                <a:t>100%</a:t>
              </a:r>
              <a:endParaRPr/>
            </a:p>
          </p:txBody>
        </p:sp>
        <p:grpSp>
          <p:nvGrpSpPr>
            <p:cNvPr id="349" name="Google Shape;349;p17"/>
            <p:cNvGrpSpPr/>
            <p:nvPr/>
          </p:nvGrpSpPr>
          <p:grpSpPr>
            <a:xfrm>
              <a:off x="-155" y="0"/>
              <a:ext cx="7446721" cy="7446619"/>
              <a:chOff x="-53" y="0"/>
              <a:chExt cx="2540070" cy="2540035"/>
            </a:xfrm>
          </p:grpSpPr>
          <p:sp>
            <p:nvSpPr>
              <p:cNvPr id="350" name="Google Shape;350;p17"/>
              <p:cNvSpPr/>
              <p:nvPr/>
            </p:nvSpPr>
            <p:spPr>
              <a:xfrm>
                <a:off x="-53" y="0"/>
                <a:ext cx="2540070" cy="2540035"/>
              </a:xfrm>
              <a:custGeom>
                <a:rect b="b" l="l" r="r" t="t"/>
                <a:pathLst>
                  <a:path extrusionOk="0" h="2540035" w="2540070">
                    <a:moveTo>
                      <a:pt x="1270053" y="0"/>
                    </a:moveTo>
                    <a:cubicBezTo>
                      <a:pt x="1971442" y="0"/>
                      <a:pt x="2540035" y="568579"/>
                      <a:pt x="2540053" y="1269968"/>
                    </a:cubicBezTo>
                    <a:cubicBezTo>
                      <a:pt x="2540070" y="1971358"/>
                      <a:pt x="1971506" y="2539965"/>
                      <a:pt x="1270116" y="2540000"/>
                    </a:cubicBezTo>
                    <a:cubicBezTo>
                      <a:pt x="568727" y="2540035"/>
                      <a:pt x="106" y="1971485"/>
                      <a:pt x="53" y="1270095"/>
                    </a:cubicBezTo>
                    <a:cubicBezTo>
                      <a:pt x="0" y="568706"/>
                      <a:pt x="568537" y="70"/>
                      <a:pt x="1269926" y="0"/>
                    </a:cubicBezTo>
                    <a:lnTo>
                      <a:pt x="1269990" y="635000"/>
                    </a:lnTo>
                    <a:cubicBezTo>
                      <a:pt x="919295" y="635018"/>
                      <a:pt x="635012" y="919321"/>
                      <a:pt x="635021" y="1270016"/>
                    </a:cubicBezTo>
                    <a:cubicBezTo>
                      <a:pt x="635030" y="1620710"/>
                      <a:pt x="919327" y="1905000"/>
                      <a:pt x="1270021" y="1905000"/>
                    </a:cubicBezTo>
                    <a:cubicBezTo>
                      <a:pt x="1620716" y="1905000"/>
                      <a:pt x="1905012" y="1620710"/>
                      <a:pt x="1905021" y="1270016"/>
                    </a:cubicBezTo>
                    <a:cubicBezTo>
                      <a:pt x="1905030" y="919321"/>
                      <a:pt x="1620748" y="635018"/>
                      <a:pt x="1270053"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52" name="Google Shape;352;p17"/>
          <p:cNvSpPr txBox="1"/>
          <p:nvPr/>
        </p:nvSpPr>
        <p:spPr>
          <a:xfrm>
            <a:off x="575432" y="8428886"/>
            <a:ext cx="8345079"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UIN Ar-Raniry</a:t>
            </a:r>
            <a:endParaRPr/>
          </a:p>
        </p:txBody>
      </p:sp>
      <p:sp>
        <p:nvSpPr>
          <p:cNvPr id="353" name="Google Shape;353;p17"/>
          <p:cNvSpPr txBox="1"/>
          <p:nvPr/>
        </p:nvSpPr>
        <p:spPr>
          <a:xfrm>
            <a:off x="10004378" y="8428886"/>
            <a:ext cx="8105942"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STAIN Teungku Dirundeng</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8"/>
          <p:cNvSpPr txBox="1"/>
          <p:nvPr/>
        </p:nvSpPr>
        <p:spPr>
          <a:xfrm>
            <a:off x="1028700" y="385572"/>
            <a:ext cx="15783624" cy="643128"/>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Profil Responden - Berdasarkan Usia</a:t>
            </a:r>
            <a:endParaRPr/>
          </a:p>
        </p:txBody>
      </p:sp>
      <p:sp>
        <p:nvSpPr>
          <p:cNvPr id="359" name="Google Shape;359;p18"/>
          <p:cNvSpPr txBox="1"/>
          <p:nvPr/>
        </p:nvSpPr>
        <p:spPr>
          <a:xfrm>
            <a:off x="10467004" y="9515475"/>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360" name="Google Shape;360;p18"/>
          <p:cNvSpPr txBox="1"/>
          <p:nvPr/>
        </p:nvSpPr>
        <p:spPr>
          <a:xfrm>
            <a:off x="15700084" y="340741"/>
            <a:ext cx="222448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18/38</a:t>
            </a:r>
            <a:endParaRPr/>
          </a:p>
        </p:txBody>
      </p:sp>
      <p:grpSp>
        <p:nvGrpSpPr>
          <p:cNvPr id="361" name="Google Shape;361;p18"/>
          <p:cNvGrpSpPr/>
          <p:nvPr/>
        </p:nvGrpSpPr>
        <p:grpSpPr>
          <a:xfrm>
            <a:off x="1031807" y="2185532"/>
            <a:ext cx="7432332" cy="5894505"/>
            <a:chOff x="0" y="-28575"/>
            <a:chExt cx="9909775" cy="7859340"/>
          </a:xfrm>
        </p:grpSpPr>
        <p:sp>
          <p:nvSpPr>
            <p:cNvPr id="362" name="Google Shape;362;p18"/>
            <p:cNvSpPr txBox="1"/>
            <p:nvPr/>
          </p:nvSpPr>
          <p:spPr>
            <a:xfrm>
              <a:off x="1662830" y="7156223"/>
              <a:ext cx="1772130" cy="674542"/>
            </a:xfrm>
            <a:prstGeom prst="rect">
              <a:avLst/>
            </a:prstGeom>
            <a:noFill/>
            <a:ln>
              <a:noFill/>
            </a:ln>
          </p:spPr>
          <p:txBody>
            <a:bodyPr anchorCtr="0" anchor="t" bIns="0" lIns="0" spcFirstLastPara="1" rIns="0" wrap="square" tIns="0">
              <a:spAutoFit/>
            </a:bodyPr>
            <a:lstStyle/>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35 s.d 45 tahun</a:t>
              </a:r>
              <a:endParaRPr/>
            </a:p>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39.7%</a:t>
              </a:r>
              <a:endParaRPr/>
            </a:p>
          </p:txBody>
        </p:sp>
        <p:sp>
          <p:nvSpPr>
            <p:cNvPr id="363" name="Google Shape;363;p18"/>
            <p:cNvSpPr txBox="1"/>
            <p:nvPr/>
          </p:nvSpPr>
          <p:spPr>
            <a:xfrm>
              <a:off x="8137645" y="2058599"/>
              <a:ext cx="1772130" cy="674542"/>
            </a:xfrm>
            <a:prstGeom prst="rect">
              <a:avLst/>
            </a:prstGeom>
            <a:noFill/>
            <a:ln>
              <a:noFill/>
            </a:ln>
          </p:spPr>
          <p:txBody>
            <a:bodyPr anchorCtr="0" anchor="t" bIns="0" lIns="0" spcFirstLastPara="1" rIns="0" wrap="square" tIns="0">
              <a:spAutoFit/>
            </a:bodyPr>
            <a:lstStyle/>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25 s.d 35 tahun</a:t>
              </a:r>
              <a:endParaRPr/>
            </a:p>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35.9%</a:t>
              </a:r>
              <a:endParaRPr/>
            </a:p>
          </p:txBody>
        </p:sp>
        <p:sp>
          <p:nvSpPr>
            <p:cNvPr id="364" name="Google Shape;364;p18"/>
            <p:cNvSpPr txBox="1"/>
            <p:nvPr/>
          </p:nvSpPr>
          <p:spPr>
            <a:xfrm>
              <a:off x="0" y="1415467"/>
              <a:ext cx="1772130" cy="674542"/>
            </a:xfrm>
            <a:prstGeom prst="rect">
              <a:avLst/>
            </a:prstGeom>
            <a:noFill/>
            <a:ln>
              <a:noFill/>
            </a:ln>
          </p:spPr>
          <p:txBody>
            <a:bodyPr anchorCtr="0" anchor="t" bIns="0" lIns="0" spcFirstLastPara="1" rIns="0" wrap="square" tIns="0">
              <a:spAutoFit/>
            </a:bodyPr>
            <a:lstStyle/>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45 s.d 55 tahun</a:t>
              </a:r>
              <a:endParaRPr/>
            </a:p>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19.2%</a:t>
              </a:r>
              <a:endParaRPr/>
            </a:p>
          </p:txBody>
        </p:sp>
        <p:sp>
          <p:nvSpPr>
            <p:cNvPr id="365" name="Google Shape;365;p18"/>
            <p:cNvSpPr txBox="1"/>
            <p:nvPr/>
          </p:nvSpPr>
          <p:spPr>
            <a:xfrm>
              <a:off x="3544512" y="-28575"/>
              <a:ext cx="1232710" cy="674542"/>
            </a:xfrm>
            <a:prstGeom prst="rect">
              <a:avLst/>
            </a:prstGeom>
            <a:noFill/>
            <a:ln>
              <a:noFill/>
            </a:ln>
          </p:spPr>
          <p:txBody>
            <a:bodyPr anchorCtr="0" anchor="t" bIns="0" lIns="0" spcFirstLastPara="1" rIns="0" wrap="square" tIns="0">
              <a:spAutoFit/>
            </a:bodyPr>
            <a:lstStyle/>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&gt; 55 tahun</a:t>
              </a:r>
              <a:endParaRPr/>
            </a:p>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5.1%</a:t>
              </a:r>
              <a:endParaRPr/>
            </a:p>
          </p:txBody>
        </p:sp>
        <p:grpSp>
          <p:nvGrpSpPr>
            <p:cNvPr id="366" name="Google Shape;366;p18"/>
            <p:cNvGrpSpPr/>
            <p:nvPr/>
          </p:nvGrpSpPr>
          <p:grpSpPr>
            <a:xfrm>
              <a:off x="1440435" y="806549"/>
              <a:ext cx="6764508" cy="6706890"/>
              <a:chOff x="-45147" y="0"/>
              <a:chExt cx="2679568" cy="2656744"/>
            </a:xfrm>
          </p:grpSpPr>
          <p:sp>
            <p:nvSpPr>
              <p:cNvPr id="367" name="Google Shape;367;p18"/>
              <p:cNvSpPr/>
              <p:nvPr/>
            </p:nvSpPr>
            <p:spPr>
              <a:xfrm>
                <a:off x="1270000" y="0"/>
                <a:ext cx="1364421" cy="2121369"/>
              </a:xfrm>
              <a:custGeom>
                <a:rect b="b" l="l" r="r" t="t"/>
                <a:pathLst>
                  <a:path extrusionOk="0" h="2121369" w="1364421">
                    <a:moveTo>
                      <a:pt x="0" y="0"/>
                    </a:moveTo>
                    <a:cubicBezTo>
                      <a:pt x="501972" y="0"/>
                      <a:pt x="956845" y="295668"/>
                      <a:pt x="1160633" y="754412"/>
                    </a:cubicBezTo>
                    <a:cubicBezTo>
                      <a:pt x="1364421" y="1213157"/>
                      <a:pt x="1278882" y="1748892"/>
                      <a:pt x="942375" y="2121369"/>
                    </a:cubicBezTo>
                    <a:lnTo>
                      <a:pt x="471188" y="1695684"/>
                    </a:lnTo>
                    <a:cubicBezTo>
                      <a:pt x="639441" y="1509446"/>
                      <a:pt x="682210" y="1241578"/>
                      <a:pt x="580317" y="1012206"/>
                    </a:cubicBezTo>
                    <a:cubicBezTo>
                      <a:pt x="478423" y="782834"/>
                      <a:pt x="250986" y="635000"/>
                      <a:pt x="0"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45147" y="1155504"/>
                <a:ext cx="2298895" cy="1501240"/>
              </a:xfrm>
              <a:custGeom>
                <a:rect b="b" l="l" r="r" t="t"/>
                <a:pathLst>
                  <a:path extrusionOk="0" h="1501240" w="2298895">
                    <a:moveTo>
                      <a:pt x="2298895" y="917702"/>
                    </a:moveTo>
                    <a:cubicBezTo>
                      <a:pt x="1945903" y="1350039"/>
                      <a:pt x="1352014" y="1501240"/>
                      <a:pt x="835256" y="1290338"/>
                    </a:cubicBezTo>
                    <a:cubicBezTo>
                      <a:pt x="318497" y="1079436"/>
                      <a:pt x="0" y="555866"/>
                      <a:pt x="50319" y="0"/>
                    </a:cubicBezTo>
                    <a:lnTo>
                      <a:pt x="682733" y="57248"/>
                    </a:lnTo>
                    <a:cubicBezTo>
                      <a:pt x="657573" y="335181"/>
                      <a:pt x="816822" y="596966"/>
                      <a:pt x="1075201" y="702417"/>
                    </a:cubicBezTo>
                    <a:cubicBezTo>
                      <a:pt x="1333581" y="807868"/>
                      <a:pt x="1630525" y="732267"/>
                      <a:pt x="1807021" y="516099"/>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1030" y="46764"/>
                <a:ext cx="1098241" cy="1197667"/>
              </a:xfrm>
              <a:custGeom>
                <a:rect b="b" l="l" r="r" t="t"/>
                <a:pathLst>
                  <a:path extrusionOk="0" h="1197667" w="1098241">
                    <a:moveTo>
                      <a:pt x="0" y="1172098"/>
                    </a:moveTo>
                    <a:cubicBezTo>
                      <a:pt x="22186" y="621567"/>
                      <a:pt x="396821" y="148139"/>
                      <a:pt x="927511" y="0"/>
                    </a:cubicBezTo>
                    <a:lnTo>
                      <a:pt x="1098241" y="611618"/>
                    </a:lnTo>
                    <a:cubicBezTo>
                      <a:pt x="832896" y="685688"/>
                      <a:pt x="645578" y="922402"/>
                      <a:pt x="634485" y="1197667"/>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867832" y="0"/>
                <a:ext cx="402105" cy="667679"/>
              </a:xfrm>
              <a:custGeom>
                <a:rect b="b" l="l" r="r" t="t"/>
                <a:pathLst>
                  <a:path extrusionOk="0" h="667679" w="402105">
                    <a:moveTo>
                      <a:pt x="0" y="65359"/>
                    </a:moveTo>
                    <a:cubicBezTo>
                      <a:pt x="129624" y="22084"/>
                      <a:pt x="265384" y="14"/>
                      <a:pt x="402041" y="0"/>
                    </a:cubicBezTo>
                    <a:lnTo>
                      <a:pt x="402105" y="635000"/>
                    </a:lnTo>
                    <a:cubicBezTo>
                      <a:pt x="333776" y="635007"/>
                      <a:pt x="265896" y="646042"/>
                      <a:pt x="201084" y="667679"/>
                    </a:cubicBezTo>
                    <a:close/>
                  </a:path>
                </a:pathLst>
              </a:custGeom>
              <a:solidFill>
                <a:srgbClr val="2E5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003D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2" name="Google Shape;372;p18"/>
          <p:cNvGrpSpPr/>
          <p:nvPr/>
        </p:nvGrpSpPr>
        <p:grpSpPr>
          <a:xfrm>
            <a:off x="9970907" y="2185532"/>
            <a:ext cx="8139414" cy="5645283"/>
            <a:chOff x="0" y="-28575"/>
            <a:chExt cx="10852552" cy="7527044"/>
          </a:xfrm>
        </p:grpSpPr>
        <p:sp>
          <p:nvSpPr>
            <p:cNvPr id="373" name="Google Shape;373;p18"/>
            <p:cNvSpPr txBox="1"/>
            <p:nvPr/>
          </p:nvSpPr>
          <p:spPr>
            <a:xfrm>
              <a:off x="9080422" y="4604697"/>
              <a:ext cx="1772130" cy="674542"/>
            </a:xfrm>
            <a:prstGeom prst="rect">
              <a:avLst/>
            </a:prstGeom>
            <a:noFill/>
            <a:ln>
              <a:noFill/>
            </a:ln>
          </p:spPr>
          <p:txBody>
            <a:bodyPr anchorCtr="0" anchor="t" bIns="0" lIns="0" spcFirstLastPara="1" rIns="0" wrap="square" tIns="0">
              <a:spAutoFit/>
            </a:bodyPr>
            <a:lstStyle/>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25 s.d 35 tahun</a:t>
              </a:r>
              <a:endParaRPr/>
            </a:p>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57.8%</a:t>
              </a:r>
              <a:endParaRPr/>
            </a:p>
          </p:txBody>
        </p:sp>
        <p:sp>
          <p:nvSpPr>
            <p:cNvPr id="374" name="Google Shape;374;p18"/>
            <p:cNvSpPr txBox="1"/>
            <p:nvPr/>
          </p:nvSpPr>
          <p:spPr>
            <a:xfrm>
              <a:off x="0" y="3051271"/>
              <a:ext cx="1772130" cy="674542"/>
            </a:xfrm>
            <a:prstGeom prst="rect">
              <a:avLst/>
            </a:prstGeom>
            <a:noFill/>
            <a:ln>
              <a:noFill/>
            </a:ln>
          </p:spPr>
          <p:txBody>
            <a:bodyPr anchorCtr="0" anchor="t" bIns="0" lIns="0" spcFirstLastPara="1" rIns="0" wrap="square" tIns="0">
              <a:spAutoFit/>
            </a:bodyPr>
            <a:lstStyle/>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35 s.d 45 tahun</a:t>
              </a:r>
              <a:endParaRPr/>
            </a:p>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40%</a:t>
              </a:r>
              <a:endParaRPr/>
            </a:p>
          </p:txBody>
        </p:sp>
        <p:sp>
          <p:nvSpPr>
            <p:cNvPr id="375" name="Google Shape;375;p18"/>
            <p:cNvSpPr txBox="1"/>
            <p:nvPr/>
          </p:nvSpPr>
          <p:spPr>
            <a:xfrm>
              <a:off x="4306580" y="-28575"/>
              <a:ext cx="1772130" cy="674542"/>
            </a:xfrm>
            <a:prstGeom prst="rect">
              <a:avLst/>
            </a:prstGeom>
            <a:noFill/>
            <a:ln>
              <a:noFill/>
            </a:ln>
          </p:spPr>
          <p:txBody>
            <a:bodyPr anchorCtr="0" anchor="t" bIns="0" lIns="0" spcFirstLastPara="1" rIns="0" wrap="square" tIns="0">
              <a:spAutoFit/>
            </a:bodyPr>
            <a:lstStyle/>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45 s.d 55 tahun</a:t>
              </a:r>
              <a:endParaRPr/>
            </a:p>
            <a:p>
              <a:pPr indent="0" lvl="0" marL="0" marR="0" rtl="0" algn="ctr">
                <a:lnSpc>
                  <a:spcPct val="140066"/>
                </a:lnSpc>
                <a:spcBef>
                  <a:spcPts val="0"/>
                </a:spcBef>
                <a:spcAft>
                  <a:spcPts val="0"/>
                </a:spcAft>
                <a:buNone/>
              </a:pPr>
              <a:r>
                <a:rPr b="0" i="0" lang="en-US" sz="1495" u="none" cap="none" strike="noStrike">
                  <a:solidFill>
                    <a:srgbClr val="000000"/>
                  </a:solidFill>
                  <a:latin typeface="Open Sans Light"/>
                  <a:ea typeface="Open Sans Light"/>
                  <a:cs typeface="Open Sans Light"/>
                  <a:sym typeface="Open Sans Light"/>
                </a:rPr>
                <a:t>2.2%</a:t>
              </a:r>
              <a:endParaRPr/>
            </a:p>
          </p:txBody>
        </p:sp>
        <p:grpSp>
          <p:nvGrpSpPr>
            <p:cNvPr id="376" name="Google Shape;376;p18"/>
            <p:cNvGrpSpPr/>
            <p:nvPr/>
          </p:nvGrpSpPr>
          <p:grpSpPr>
            <a:xfrm>
              <a:off x="2029749" y="845851"/>
              <a:ext cx="6898467" cy="6652618"/>
              <a:chOff x="-86182" y="0"/>
              <a:chExt cx="2732632" cy="2635246"/>
            </a:xfrm>
          </p:grpSpPr>
          <p:sp>
            <p:nvSpPr>
              <p:cNvPr id="377" name="Google Shape;377;p18"/>
              <p:cNvSpPr/>
              <p:nvPr/>
            </p:nvSpPr>
            <p:spPr>
              <a:xfrm>
                <a:off x="618472" y="0"/>
                <a:ext cx="2027978" cy="2635246"/>
              </a:xfrm>
              <a:custGeom>
                <a:rect b="b" l="l" r="r" t="t"/>
                <a:pathLst>
                  <a:path extrusionOk="0" h="2635246" w="2027978">
                    <a:moveTo>
                      <a:pt x="651528" y="0"/>
                    </a:moveTo>
                    <a:lnTo>
                      <a:pt x="651528" y="0"/>
                    </a:lnTo>
                    <a:cubicBezTo>
                      <a:pt x="1187776" y="0"/>
                      <a:pt x="1666238" y="336819"/>
                      <a:pt x="1847108" y="841644"/>
                    </a:cubicBezTo>
                    <a:cubicBezTo>
                      <a:pt x="2027978" y="1346469"/>
                      <a:pt x="1872276" y="1910498"/>
                      <a:pt x="1458038" y="2251041"/>
                    </a:cubicBezTo>
                    <a:cubicBezTo>
                      <a:pt x="1043800" y="2591584"/>
                      <a:pt x="460306" y="2635246"/>
                      <a:pt x="0" y="2360143"/>
                    </a:cubicBezTo>
                    <a:lnTo>
                      <a:pt x="325764" y="1815072"/>
                    </a:lnTo>
                    <a:cubicBezTo>
                      <a:pt x="555917" y="1952623"/>
                      <a:pt x="847664" y="1930792"/>
                      <a:pt x="1054783" y="1760521"/>
                    </a:cubicBezTo>
                    <a:cubicBezTo>
                      <a:pt x="1261902" y="1590249"/>
                      <a:pt x="1339753" y="1308235"/>
                      <a:pt x="1249318" y="1055822"/>
                    </a:cubicBezTo>
                    <a:cubicBezTo>
                      <a:pt x="1158883" y="803410"/>
                      <a:pt x="919652" y="635000"/>
                      <a:pt x="651528"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a:off x="-86182" y="5097"/>
                <a:ext cx="1299345" cy="2386246"/>
              </a:xfrm>
              <a:custGeom>
                <a:rect b="b" l="l" r="r" t="t"/>
                <a:pathLst>
                  <a:path extrusionOk="0" h="2386246" w="1299345">
                    <a:moveTo>
                      <a:pt x="759953" y="2386246"/>
                    </a:moveTo>
                    <a:cubicBezTo>
                      <a:pt x="263806" y="2122440"/>
                      <a:pt x="0" y="1563947"/>
                      <a:pt x="111380" y="1013174"/>
                    </a:cubicBezTo>
                    <a:cubicBezTo>
                      <a:pt x="222759" y="462401"/>
                      <a:pt x="682842" y="50296"/>
                      <a:pt x="1242509" y="0"/>
                    </a:cubicBezTo>
                    <a:lnTo>
                      <a:pt x="1299345" y="632452"/>
                    </a:lnTo>
                    <a:cubicBezTo>
                      <a:pt x="1019512" y="657599"/>
                      <a:pt x="789470" y="863652"/>
                      <a:pt x="733781" y="1139039"/>
                    </a:cubicBezTo>
                    <a:cubicBezTo>
                      <a:pt x="678091" y="1414425"/>
                      <a:pt x="809994" y="1693672"/>
                      <a:pt x="1058068" y="1825575"/>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a:off x="1093250" y="0"/>
                <a:ext cx="176686" cy="641180"/>
              </a:xfrm>
              <a:custGeom>
                <a:rect b="b" l="l" r="r" t="t"/>
                <a:pathLst>
                  <a:path extrusionOk="0" h="641180" w="176686">
                    <a:moveTo>
                      <a:pt x="0" y="12360"/>
                    </a:moveTo>
                    <a:cubicBezTo>
                      <a:pt x="58515" y="4136"/>
                      <a:pt x="117533" y="6"/>
                      <a:pt x="176623" y="0"/>
                    </a:cubicBezTo>
                    <a:lnTo>
                      <a:pt x="176687" y="635000"/>
                    </a:lnTo>
                    <a:cubicBezTo>
                      <a:pt x="147141" y="635003"/>
                      <a:pt x="117633" y="637068"/>
                      <a:pt x="88375" y="641180"/>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2E5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1" name="Google Shape;381;p18"/>
          <p:cNvSpPr txBox="1"/>
          <p:nvPr/>
        </p:nvSpPr>
        <p:spPr>
          <a:xfrm>
            <a:off x="575432" y="8428886"/>
            <a:ext cx="8345079"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UIN Ar-Raniry</a:t>
            </a:r>
            <a:endParaRPr/>
          </a:p>
        </p:txBody>
      </p:sp>
      <p:sp>
        <p:nvSpPr>
          <p:cNvPr id="382" name="Google Shape;382;p18"/>
          <p:cNvSpPr txBox="1"/>
          <p:nvPr/>
        </p:nvSpPr>
        <p:spPr>
          <a:xfrm>
            <a:off x="10004378" y="8428886"/>
            <a:ext cx="8105942"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STAIN Teungku Dirundeng</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b="0" l="0" r="0" t="0"/>
          <a:stretch/>
        </p:blipFill>
        <p:spPr>
          <a:xfrm>
            <a:off x="6139718" y="-2656316"/>
            <a:ext cx="5575847" cy="4607044"/>
          </a:xfrm>
          <a:prstGeom prst="rect">
            <a:avLst/>
          </a:prstGeom>
          <a:noFill/>
          <a:ln>
            <a:noFill/>
          </a:ln>
        </p:spPr>
      </p:pic>
      <p:pic>
        <p:nvPicPr>
          <p:cNvPr id="92" name="Google Shape;92;p1"/>
          <p:cNvPicPr preferRelativeResize="0"/>
          <p:nvPr/>
        </p:nvPicPr>
        <p:blipFill rotWithShape="1">
          <a:blip r:embed="rId4">
            <a:alphaModFix/>
          </a:blip>
          <a:srcRect b="0" l="0" r="0" t="0"/>
          <a:stretch/>
        </p:blipFill>
        <p:spPr>
          <a:xfrm>
            <a:off x="10122920" y="5449522"/>
            <a:ext cx="5976948" cy="6544104"/>
          </a:xfrm>
          <a:prstGeom prst="rect">
            <a:avLst/>
          </a:prstGeom>
          <a:noFill/>
          <a:ln>
            <a:noFill/>
          </a:ln>
        </p:spPr>
      </p:pic>
      <p:pic>
        <p:nvPicPr>
          <p:cNvPr id="93" name="Google Shape;93;p1"/>
          <p:cNvPicPr preferRelativeResize="0"/>
          <p:nvPr/>
        </p:nvPicPr>
        <p:blipFill rotWithShape="1">
          <a:blip r:embed="rId5">
            <a:alphaModFix/>
          </a:blip>
          <a:srcRect b="0" l="0" r="0" t="0"/>
          <a:stretch/>
        </p:blipFill>
        <p:spPr>
          <a:xfrm>
            <a:off x="11833995" y="886052"/>
            <a:ext cx="970520" cy="727890"/>
          </a:xfrm>
          <a:prstGeom prst="rect">
            <a:avLst/>
          </a:prstGeom>
          <a:noFill/>
          <a:ln>
            <a:noFill/>
          </a:ln>
        </p:spPr>
      </p:pic>
      <p:sp>
        <p:nvSpPr>
          <p:cNvPr id="94" name="Google Shape;94;p1"/>
          <p:cNvSpPr txBox="1"/>
          <p:nvPr/>
        </p:nvSpPr>
        <p:spPr>
          <a:xfrm>
            <a:off x="1124300" y="4377147"/>
            <a:ext cx="16758000" cy="2260800"/>
          </a:xfrm>
          <a:prstGeom prst="rect">
            <a:avLst/>
          </a:prstGeom>
          <a:noFill/>
          <a:ln>
            <a:noFill/>
          </a:ln>
        </p:spPr>
        <p:txBody>
          <a:bodyPr anchorCtr="0" anchor="t" bIns="0" lIns="0" spcFirstLastPara="1" rIns="0" wrap="square" tIns="0">
            <a:spAutoFit/>
          </a:bodyPr>
          <a:lstStyle/>
          <a:p>
            <a:pPr indent="0" lvl="0" marL="0" marR="0" rtl="0" algn="l">
              <a:lnSpc>
                <a:spcPct val="61199"/>
              </a:lnSpc>
              <a:spcBef>
                <a:spcPts val="0"/>
              </a:spcBef>
              <a:spcAft>
                <a:spcPts val="0"/>
              </a:spcAft>
              <a:buNone/>
            </a:pPr>
            <a:r>
              <a:rPr b="0" i="0" lang="en-US" sz="8000" u="none" cap="none" strike="noStrike">
                <a:solidFill>
                  <a:srgbClr val="000000"/>
                </a:solidFill>
                <a:latin typeface="League Spartan"/>
                <a:ea typeface="League Spartan"/>
                <a:cs typeface="League Spartan"/>
                <a:sym typeface="League Spartan"/>
              </a:rPr>
              <a:t>Contoh Penulisan dan Bagian</a:t>
            </a:r>
            <a:endParaRPr/>
          </a:p>
          <a:p>
            <a:pPr indent="0" lvl="0" marL="0" marR="0" rtl="0" algn="l">
              <a:lnSpc>
                <a:spcPct val="61199"/>
              </a:lnSpc>
              <a:spcBef>
                <a:spcPts val="0"/>
              </a:spcBef>
              <a:spcAft>
                <a:spcPts val="0"/>
              </a:spcAft>
              <a:buNone/>
            </a:pPr>
            <a:r>
              <a:t/>
            </a:r>
            <a:endParaRPr b="0" i="0" sz="8000" u="none" cap="none" strike="noStrike">
              <a:solidFill>
                <a:srgbClr val="000000"/>
              </a:solidFill>
              <a:latin typeface="League Spartan"/>
              <a:ea typeface="League Spartan"/>
              <a:cs typeface="League Spartan"/>
              <a:sym typeface="League Spartan"/>
            </a:endParaRPr>
          </a:p>
          <a:p>
            <a:pPr indent="0" lvl="0" marL="0" marR="0" rtl="0" algn="l">
              <a:lnSpc>
                <a:spcPct val="61199"/>
              </a:lnSpc>
              <a:spcBef>
                <a:spcPts val="0"/>
              </a:spcBef>
              <a:spcAft>
                <a:spcPts val="0"/>
              </a:spcAft>
              <a:buNone/>
            </a:pPr>
            <a:r>
              <a:rPr b="0" i="0" lang="en-US" sz="8000" u="none" cap="none" strike="noStrike">
                <a:solidFill>
                  <a:srgbClr val="000000"/>
                </a:solidFill>
                <a:latin typeface="League Spartan"/>
                <a:ea typeface="League Spartan"/>
                <a:cs typeface="League Spartan"/>
                <a:sym typeface="League Spartan"/>
              </a:rPr>
              <a:t>Isi Karya Ilmiah</a:t>
            </a:r>
            <a:endParaRPr b="0" i="0" sz="8000" u="none" cap="none" strike="noStrike">
              <a:solidFill>
                <a:srgbClr val="000000"/>
              </a:solidFill>
              <a:latin typeface="League Spartan"/>
              <a:ea typeface="League Spartan"/>
              <a:cs typeface="League Spartan"/>
              <a:sym typeface="League Spartan"/>
            </a:endParaRPr>
          </a:p>
        </p:txBody>
      </p:sp>
      <p:sp>
        <p:nvSpPr>
          <p:cNvPr id="95" name="Google Shape;95;p1"/>
          <p:cNvSpPr txBox="1"/>
          <p:nvPr/>
        </p:nvSpPr>
        <p:spPr>
          <a:xfrm>
            <a:off x="1124300" y="7984319"/>
            <a:ext cx="4357800" cy="64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000000"/>
                </a:solidFill>
                <a:latin typeface="Arial"/>
                <a:ea typeface="Arial"/>
                <a:cs typeface="Arial"/>
                <a:sym typeface="Arial"/>
              </a:rPr>
              <a:t>Presentation by:</a:t>
            </a:r>
            <a:endParaRPr/>
          </a:p>
        </p:txBody>
      </p:sp>
      <p:sp>
        <p:nvSpPr>
          <p:cNvPr id="96" name="Google Shape;96;p1"/>
          <p:cNvSpPr txBox="1"/>
          <p:nvPr/>
        </p:nvSpPr>
        <p:spPr>
          <a:xfrm>
            <a:off x="5149587" y="7984327"/>
            <a:ext cx="4357800" cy="64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8134D8"/>
                </a:solidFill>
                <a:latin typeface="Arial"/>
                <a:ea typeface="Arial"/>
                <a:cs typeface="Arial"/>
                <a:sym typeface="Arial"/>
              </a:rPr>
              <a:t>Khairan AR</a:t>
            </a:r>
            <a:endParaRPr/>
          </a:p>
        </p:txBody>
      </p:sp>
      <p:sp>
        <p:nvSpPr>
          <p:cNvPr id="97" name="Google Shape;97;p1"/>
          <p:cNvSpPr txBox="1"/>
          <p:nvPr/>
        </p:nvSpPr>
        <p:spPr>
          <a:xfrm>
            <a:off x="12518916" y="971550"/>
            <a:ext cx="4740384" cy="537844"/>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200" u="none" cap="none" strike="noStrike">
                <a:solidFill>
                  <a:srgbClr val="000000"/>
                </a:solidFill>
                <a:latin typeface="Arial"/>
                <a:ea typeface="Arial"/>
                <a:cs typeface="Arial"/>
                <a:sym typeface="Arial"/>
              </a:rPr>
              <a:t>UIN Ar-Raniry Banda Aceh</a:t>
            </a:r>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9"/>
          <p:cNvSpPr txBox="1"/>
          <p:nvPr/>
        </p:nvSpPr>
        <p:spPr>
          <a:xfrm>
            <a:off x="1028700" y="385572"/>
            <a:ext cx="15783624" cy="643128"/>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Profil Responden - Berdasarkan Masa Kerja</a:t>
            </a:r>
            <a:endParaRPr/>
          </a:p>
        </p:txBody>
      </p:sp>
      <p:sp>
        <p:nvSpPr>
          <p:cNvPr id="388" name="Google Shape;388;p19"/>
          <p:cNvSpPr txBox="1"/>
          <p:nvPr/>
        </p:nvSpPr>
        <p:spPr>
          <a:xfrm>
            <a:off x="10467004" y="9515475"/>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389" name="Google Shape;389;p19"/>
          <p:cNvSpPr txBox="1"/>
          <p:nvPr/>
        </p:nvSpPr>
        <p:spPr>
          <a:xfrm>
            <a:off x="15700084" y="340741"/>
            <a:ext cx="222448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19/38</a:t>
            </a:r>
            <a:endParaRPr/>
          </a:p>
        </p:txBody>
      </p:sp>
      <p:grpSp>
        <p:nvGrpSpPr>
          <p:cNvPr id="390" name="Google Shape;390;p19"/>
          <p:cNvGrpSpPr/>
          <p:nvPr/>
        </p:nvGrpSpPr>
        <p:grpSpPr>
          <a:xfrm>
            <a:off x="1312847" y="2371847"/>
            <a:ext cx="7255023" cy="5521877"/>
            <a:chOff x="0" y="-28575"/>
            <a:chExt cx="9673364" cy="7362502"/>
          </a:xfrm>
        </p:grpSpPr>
        <p:sp>
          <p:nvSpPr>
            <p:cNvPr id="391" name="Google Shape;391;p19"/>
            <p:cNvSpPr txBox="1"/>
            <p:nvPr/>
          </p:nvSpPr>
          <p:spPr>
            <a:xfrm>
              <a:off x="8239568" y="1239969"/>
              <a:ext cx="1433796" cy="653136"/>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1 s.d 5 tahun</a:t>
              </a:r>
              <a:endParaRPr/>
            </a:p>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32.1%</a:t>
              </a:r>
              <a:endParaRPr/>
            </a:p>
          </p:txBody>
        </p:sp>
        <p:sp>
          <p:nvSpPr>
            <p:cNvPr id="392" name="Google Shape;392;p19"/>
            <p:cNvSpPr txBox="1"/>
            <p:nvPr/>
          </p:nvSpPr>
          <p:spPr>
            <a:xfrm>
              <a:off x="5263025" y="6680791"/>
              <a:ext cx="1573600" cy="653136"/>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5 s.d 10 tahun</a:t>
              </a:r>
              <a:endParaRPr/>
            </a:p>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28.2%</a:t>
              </a:r>
              <a:endParaRPr/>
            </a:p>
          </p:txBody>
        </p:sp>
        <p:sp>
          <p:nvSpPr>
            <p:cNvPr id="393" name="Google Shape;393;p19"/>
            <p:cNvSpPr txBox="1"/>
            <p:nvPr/>
          </p:nvSpPr>
          <p:spPr>
            <a:xfrm>
              <a:off x="2313438" y="-28575"/>
              <a:ext cx="1191860" cy="653136"/>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&gt; 20 tahun</a:t>
              </a:r>
              <a:endParaRPr/>
            </a:p>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15.4%</a:t>
              </a:r>
              <a:endParaRPr/>
            </a:p>
          </p:txBody>
        </p:sp>
        <p:sp>
          <p:nvSpPr>
            <p:cNvPr id="394" name="Google Shape;394;p19"/>
            <p:cNvSpPr txBox="1"/>
            <p:nvPr/>
          </p:nvSpPr>
          <p:spPr>
            <a:xfrm>
              <a:off x="271288" y="4851223"/>
              <a:ext cx="1713404" cy="653136"/>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10 s.d 15 tahun</a:t>
              </a:r>
              <a:endParaRPr/>
            </a:p>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14.1%</a:t>
              </a:r>
              <a:endParaRPr/>
            </a:p>
          </p:txBody>
        </p:sp>
        <p:sp>
          <p:nvSpPr>
            <p:cNvPr id="395" name="Google Shape;395;p19"/>
            <p:cNvSpPr txBox="1"/>
            <p:nvPr/>
          </p:nvSpPr>
          <p:spPr>
            <a:xfrm>
              <a:off x="0" y="2166098"/>
              <a:ext cx="1713404" cy="653136"/>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15 s.d 20 tahun</a:t>
              </a:r>
              <a:endParaRPr/>
            </a:p>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10.3%</a:t>
              </a:r>
              <a:endParaRPr/>
            </a:p>
          </p:txBody>
        </p:sp>
        <p:grpSp>
          <p:nvGrpSpPr>
            <p:cNvPr id="396" name="Google Shape;396;p19"/>
            <p:cNvGrpSpPr/>
            <p:nvPr/>
          </p:nvGrpSpPr>
          <p:grpSpPr>
            <a:xfrm>
              <a:off x="2058380" y="412641"/>
              <a:ext cx="6373328" cy="6333159"/>
              <a:chOff x="-10928" y="0"/>
              <a:chExt cx="2611142" cy="2594685"/>
            </a:xfrm>
          </p:grpSpPr>
          <p:sp>
            <p:nvSpPr>
              <p:cNvPr id="397" name="Google Shape;397;p19"/>
              <p:cNvSpPr/>
              <p:nvPr/>
            </p:nvSpPr>
            <p:spPr>
              <a:xfrm>
                <a:off x="1270000" y="0"/>
                <a:ext cx="1330214" cy="1871104"/>
              </a:xfrm>
              <a:custGeom>
                <a:rect b="b" l="l" r="r" t="t"/>
                <a:pathLst>
                  <a:path extrusionOk="0" h="1871104" w="1330214">
                    <a:moveTo>
                      <a:pt x="0" y="0"/>
                    </a:moveTo>
                    <a:lnTo>
                      <a:pt x="0" y="0"/>
                    </a:lnTo>
                    <a:cubicBezTo>
                      <a:pt x="446803" y="0"/>
                      <a:pt x="860737" y="234788"/>
                      <a:pt x="1090024" y="618272"/>
                    </a:cubicBezTo>
                    <a:cubicBezTo>
                      <a:pt x="1319310" y="1001757"/>
                      <a:pt x="1330214" y="1477518"/>
                      <a:pt x="1118738" y="1871104"/>
                    </a:cubicBezTo>
                    <a:lnTo>
                      <a:pt x="559369" y="1570552"/>
                    </a:lnTo>
                    <a:cubicBezTo>
                      <a:pt x="665107" y="1373759"/>
                      <a:pt x="659655" y="1135879"/>
                      <a:pt x="545012" y="944136"/>
                    </a:cubicBezTo>
                    <a:cubicBezTo>
                      <a:pt x="430368" y="752394"/>
                      <a:pt x="223401" y="635000"/>
                      <a:pt x="0"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a:off x="457267" y="1542220"/>
                <a:ext cx="1960115" cy="1052465"/>
              </a:xfrm>
              <a:custGeom>
                <a:rect b="b" l="l" r="r" t="t"/>
                <a:pathLst>
                  <a:path extrusionOk="0" h="1052465" w="1960115">
                    <a:moveTo>
                      <a:pt x="1960115" y="272220"/>
                    </a:moveTo>
                    <a:cubicBezTo>
                      <a:pt x="1791851" y="626830"/>
                      <a:pt x="1469075" y="883711"/>
                      <a:pt x="1085745" y="968088"/>
                    </a:cubicBezTo>
                    <a:cubicBezTo>
                      <a:pt x="702415" y="1052465"/>
                      <a:pt x="301610" y="954855"/>
                      <a:pt x="0" y="703672"/>
                    </a:cubicBezTo>
                    <a:lnTo>
                      <a:pt x="406367" y="215726"/>
                    </a:lnTo>
                    <a:cubicBezTo>
                      <a:pt x="557171" y="341318"/>
                      <a:pt x="757574" y="390123"/>
                      <a:pt x="949239" y="347934"/>
                    </a:cubicBezTo>
                    <a:cubicBezTo>
                      <a:pt x="1140904" y="305746"/>
                      <a:pt x="1302292" y="177305"/>
                      <a:pt x="1386424" y="0"/>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9"/>
              <p:cNvSpPr/>
              <p:nvPr/>
            </p:nvSpPr>
            <p:spPr>
              <a:xfrm>
                <a:off x="-3865" y="1257652"/>
                <a:ext cx="892394" cy="1027641"/>
              </a:xfrm>
              <a:custGeom>
                <a:rect b="b" l="l" r="r" t="t"/>
                <a:pathLst>
                  <a:path extrusionOk="0" h="1027641" w="892394">
                    <a:moveTo>
                      <a:pt x="510922" y="1027640"/>
                    </a:moveTo>
                    <a:cubicBezTo>
                      <a:pt x="188208" y="785136"/>
                      <a:pt x="0" y="403655"/>
                      <a:pt x="3925" y="0"/>
                    </a:cubicBezTo>
                    <a:lnTo>
                      <a:pt x="638895" y="6174"/>
                    </a:lnTo>
                    <a:cubicBezTo>
                      <a:pt x="636933" y="208002"/>
                      <a:pt x="731036" y="398742"/>
                      <a:pt x="892394" y="519994"/>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9"/>
              <p:cNvSpPr/>
              <p:nvPr/>
            </p:nvSpPr>
            <p:spPr>
              <a:xfrm>
                <a:off x="-10928" y="497222"/>
                <a:ext cx="777014" cy="823916"/>
              </a:xfrm>
              <a:custGeom>
                <a:rect b="b" l="l" r="r" t="t"/>
                <a:pathLst>
                  <a:path extrusionOk="0" h="823916" w="777014">
                    <a:moveTo>
                      <a:pt x="11958" y="823916"/>
                    </a:moveTo>
                    <a:cubicBezTo>
                      <a:pt x="0" y="527192"/>
                      <a:pt x="92403" y="235660"/>
                      <a:pt x="273102" y="0"/>
                    </a:cubicBezTo>
                    <a:lnTo>
                      <a:pt x="777015" y="386389"/>
                    </a:lnTo>
                    <a:cubicBezTo>
                      <a:pt x="686665" y="504219"/>
                      <a:pt x="640464" y="649985"/>
                      <a:pt x="646443" y="798347"/>
                    </a:cubicBezTo>
                    <a:close/>
                  </a:path>
                </a:pathLst>
              </a:custGeom>
              <a:solidFill>
                <a:srgbClr val="2E5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9"/>
              <p:cNvSpPr/>
              <p:nvPr/>
            </p:nvSpPr>
            <p:spPr>
              <a:xfrm>
                <a:off x="224811" y="0"/>
                <a:ext cx="1045126" cy="909279"/>
              </a:xfrm>
              <a:custGeom>
                <a:rect b="b" l="l" r="r" t="t"/>
                <a:pathLst>
                  <a:path extrusionOk="0" h="909279" w="1045126">
                    <a:moveTo>
                      <a:pt x="0" y="548558"/>
                    </a:moveTo>
                    <a:cubicBezTo>
                      <a:pt x="237067" y="205107"/>
                      <a:pt x="627738" y="42"/>
                      <a:pt x="1045062" y="0"/>
                    </a:cubicBezTo>
                    <a:lnTo>
                      <a:pt x="1045126" y="635000"/>
                    </a:lnTo>
                    <a:cubicBezTo>
                      <a:pt x="836463" y="635021"/>
                      <a:pt x="641128" y="737553"/>
                      <a:pt x="522594" y="909279"/>
                    </a:cubicBezTo>
                    <a:close/>
                  </a:path>
                </a:pathLst>
              </a:custGeom>
              <a:solidFill>
                <a:srgbClr val="003D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9"/>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0762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3" name="Google Shape;403;p19"/>
          <p:cNvGrpSpPr/>
          <p:nvPr/>
        </p:nvGrpSpPr>
        <p:grpSpPr>
          <a:xfrm>
            <a:off x="10003760" y="2386756"/>
            <a:ext cx="7542506" cy="5300722"/>
            <a:chOff x="0" y="-28575"/>
            <a:chExt cx="10056674" cy="7067629"/>
          </a:xfrm>
        </p:grpSpPr>
        <p:sp>
          <p:nvSpPr>
            <p:cNvPr id="404" name="Google Shape;404;p19"/>
            <p:cNvSpPr txBox="1"/>
            <p:nvPr/>
          </p:nvSpPr>
          <p:spPr>
            <a:xfrm>
              <a:off x="8622878" y="4484493"/>
              <a:ext cx="1433796" cy="653136"/>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1 s.d 5 tahun</a:t>
              </a:r>
              <a:endParaRPr/>
            </a:p>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60%</a:t>
              </a:r>
              <a:endParaRPr/>
            </a:p>
          </p:txBody>
        </p:sp>
        <p:sp>
          <p:nvSpPr>
            <p:cNvPr id="405" name="Google Shape;405;p19"/>
            <p:cNvSpPr txBox="1"/>
            <p:nvPr/>
          </p:nvSpPr>
          <p:spPr>
            <a:xfrm>
              <a:off x="0" y="3493782"/>
              <a:ext cx="1573600" cy="653136"/>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5 s.d 10 tahun</a:t>
              </a:r>
              <a:endParaRPr/>
            </a:p>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28.9%</a:t>
              </a:r>
              <a:endParaRPr/>
            </a:p>
          </p:txBody>
        </p:sp>
        <p:sp>
          <p:nvSpPr>
            <p:cNvPr id="406" name="Google Shape;406;p19"/>
            <p:cNvSpPr txBox="1"/>
            <p:nvPr/>
          </p:nvSpPr>
          <p:spPr>
            <a:xfrm>
              <a:off x="3092758" y="-28575"/>
              <a:ext cx="1713404" cy="653136"/>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10 s.d 15 tahun</a:t>
              </a:r>
              <a:endParaRPr/>
            </a:p>
            <a:p>
              <a:pPr indent="0" lvl="0" marL="0" marR="0" rtl="0" algn="ctr">
                <a:lnSpc>
                  <a:spcPct val="139972"/>
                </a:lnSpc>
                <a:spcBef>
                  <a:spcPts val="0"/>
                </a:spcBef>
                <a:spcAft>
                  <a:spcPts val="0"/>
                </a:spcAft>
                <a:buNone/>
              </a:pPr>
              <a:r>
                <a:rPr b="0" i="0" lang="en-US" sz="1446" u="none" cap="none" strike="noStrike">
                  <a:solidFill>
                    <a:srgbClr val="000000"/>
                  </a:solidFill>
                  <a:latin typeface="Open Sans Light"/>
                  <a:ea typeface="Open Sans Light"/>
                  <a:cs typeface="Open Sans Light"/>
                  <a:sym typeface="Open Sans Light"/>
                </a:rPr>
                <a:t>11.1%</a:t>
              </a:r>
              <a:endParaRPr/>
            </a:p>
          </p:txBody>
        </p:sp>
        <p:grpSp>
          <p:nvGrpSpPr>
            <p:cNvPr id="407" name="Google Shape;407;p19"/>
            <p:cNvGrpSpPr/>
            <p:nvPr/>
          </p:nvGrpSpPr>
          <p:grpSpPr>
            <a:xfrm>
              <a:off x="2076172" y="608662"/>
              <a:ext cx="6472325" cy="6430392"/>
              <a:chOff x="-3921" y="0"/>
              <a:chExt cx="2651701" cy="2634521"/>
            </a:xfrm>
          </p:grpSpPr>
          <p:sp>
            <p:nvSpPr>
              <p:cNvPr id="408" name="Google Shape;408;p19"/>
              <p:cNvSpPr/>
              <p:nvPr/>
            </p:nvSpPr>
            <p:spPr>
              <a:xfrm>
                <a:off x="473094" y="0"/>
                <a:ext cx="2174686" cy="2634521"/>
              </a:xfrm>
              <a:custGeom>
                <a:rect b="b" l="l" r="r" t="t"/>
                <a:pathLst>
                  <a:path extrusionOk="0" h="2634521" w="2174686">
                    <a:moveTo>
                      <a:pt x="796906" y="0"/>
                    </a:moveTo>
                    <a:cubicBezTo>
                      <a:pt x="1354914" y="0"/>
                      <a:pt x="1847555" y="364235"/>
                      <a:pt x="2011121" y="897733"/>
                    </a:cubicBezTo>
                    <a:cubicBezTo>
                      <a:pt x="2174686" y="1431230"/>
                      <a:pt x="1970855" y="2008997"/>
                      <a:pt x="1508737" y="2321759"/>
                    </a:cubicBezTo>
                    <a:cubicBezTo>
                      <a:pt x="1046618" y="2634521"/>
                      <a:pt x="434482" y="2609000"/>
                      <a:pt x="0" y="2258859"/>
                    </a:cubicBezTo>
                    <a:lnTo>
                      <a:pt x="398453" y="1764429"/>
                    </a:lnTo>
                    <a:cubicBezTo>
                      <a:pt x="615694" y="1939500"/>
                      <a:pt x="921762" y="1952260"/>
                      <a:pt x="1152821" y="1795880"/>
                    </a:cubicBezTo>
                    <a:cubicBezTo>
                      <a:pt x="1383880" y="1639499"/>
                      <a:pt x="1485796" y="1350615"/>
                      <a:pt x="1404013" y="1083866"/>
                    </a:cubicBezTo>
                    <a:cubicBezTo>
                      <a:pt x="1322231" y="817118"/>
                      <a:pt x="1075910" y="635000"/>
                      <a:pt x="796906"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9"/>
              <p:cNvSpPr/>
              <p:nvPr/>
            </p:nvSpPr>
            <p:spPr>
              <a:xfrm>
                <a:off x="-3921" y="257539"/>
                <a:ext cx="900678" cy="2039912"/>
              </a:xfrm>
              <a:custGeom>
                <a:rect b="b" l="l" r="r" t="t"/>
                <a:pathLst>
                  <a:path extrusionOk="0" h="2039912" w="900678">
                    <a:moveTo>
                      <a:pt x="527434" y="2039913"/>
                    </a:moveTo>
                    <a:cubicBezTo>
                      <a:pt x="202128" y="1803564"/>
                      <a:pt x="7967" y="1427123"/>
                      <a:pt x="3983" y="1025042"/>
                    </a:cubicBezTo>
                    <a:cubicBezTo>
                      <a:pt x="0" y="622961"/>
                      <a:pt x="186665" y="242748"/>
                      <a:pt x="507224" y="0"/>
                    </a:cubicBezTo>
                    <a:lnTo>
                      <a:pt x="890573" y="506231"/>
                    </a:lnTo>
                    <a:cubicBezTo>
                      <a:pt x="730293" y="627604"/>
                      <a:pt x="636961" y="817711"/>
                      <a:pt x="638952" y="1018752"/>
                    </a:cubicBezTo>
                    <a:cubicBezTo>
                      <a:pt x="640944" y="1219792"/>
                      <a:pt x="738024" y="1408012"/>
                      <a:pt x="900677" y="1526187"/>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
              <p:cNvSpPr/>
              <p:nvPr/>
            </p:nvSpPr>
            <p:spPr>
              <a:xfrm>
                <a:off x="453660" y="0"/>
                <a:ext cx="816277" cy="783562"/>
              </a:xfrm>
              <a:custGeom>
                <a:rect b="b" l="l" r="r" t="t"/>
                <a:pathLst>
                  <a:path extrusionOk="0" h="783562" w="816277">
                    <a:moveTo>
                      <a:pt x="0" y="297124"/>
                    </a:moveTo>
                    <a:cubicBezTo>
                      <a:pt x="228692" y="105228"/>
                      <a:pt x="517676" y="30"/>
                      <a:pt x="816213" y="0"/>
                    </a:cubicBezTo>
                    <a:lnTo>
                      <a:pt x="816277" y="635000"/>
                    </a:lnTo>
                    <a:cubicBezTo>
                      <a:pt x="667008" y="635015"/>
                      <a:pt x="522516" y="687614"/>
                      <a:pt x="408170" y="783562"/>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2E5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2" name="Google Shape;412;p19"/>
          <p:cNvSpPr txBox="1"/>
          <p:nvPr/>
        </p:nvSpPr>
        <p:spPr>
          <a:xfrm>
            <a:off x="1312847" y="8456908"/>
            <a:ext cx="7607665" cy="552368"/>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3277" u="none" cap="none" strike="noStrike">
                <a:solidFill>
                  <a:srgbClr val="000000"/>
                </a:solidFill>
                <a:latin typeface="Arial"/>
                <a:ea typeface="Arial"/>
                <a:cs typeface="Arial"/>
                <a:sym typeface="Arial"/>
              </a:rPr>
              <a:t>UIN Ar-Raniry</a:t>
            </a:r>
            <a:endParaRPr/>
          </a:p>
        </p:txBody>
      </p:sp>
      <p:sp>
        <p:nvSpPr>
          <p:cNvPr id="413" name="Google Shape;413;p19"/>
          <p:cNvSpPr txBox="1"/>
          <p:nvPr/>
        </p:nvSpPr>
        <p:spPr>
          <a:xfrm>
            <a:off x="10004378" y="8428886"/>
            <a:ext cx="7920185"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STAIN Teungku Dirundeng</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0"/>
          <p:cNvSpPr txBox="1"/>
          <p:nvPr/>
        </p:nvSpPr>
        <p:spPr>
          <a:xfrm>
            <a:off x="1028700" y="385572"/>
            <a:ext cx="15783624"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Profil Responden - Berdasarkan Waktu Pengurusan Pangkat</a:t>
            </a:r>
            <a:endParaRPr/>
          </a:p>
        </p:txBody>
      </p:sp>
      <p:sp>
        <p:nvSpPr>
          <p:cNvPr id="419" name="Google Shape;419;p20"/>
          <p:cNvSpPr txBox="1"/>
          <p:nvPr/>
        </p:nvSpPr>
        <p:spPr>
          <a:xfrm>
            <a:off x="10467004" y="9515475"/>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420" name="Google Shape;420;p20"/>
          <p:cNvSpPr txBox="1"/>
          <p:nvPr/>
        </p:nvSpPr>
        <p:spPr>
          <a:xfrm>
            <a:off x="15700084" y="340741"/>
            <a:ext cx="222448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20/38</a:t>
            </a:r>
            <a:endParaRPr/>
          </a:p>
        </p:txBody>
      </p:sp>
      <p:grpSp>
        <p:nvGrpSpPr>
          <p:cNvPr id="421" name="Google Shape;421;p20"/>
          <p:cNvGrpSpPr/>
          <p:nvPr/>
        </p:nvGrpSpPr>
        <p:grpSpPr>
          <a:xfrm>
            <a:off x="1028700" y="2629053"/>
            <a:ext cx="6587323" cy="5454375"/>
            <a:chOff x="0" y="-28575"/>
            <a:chExt cx="8783097" cy="7272500"/>
          </a:xfrm>
        </p:grpSpPr>
        <p:sp>
          <p:nvSpPr>
            <p:cNvPr id="422" name="Google Shape;422;p20"/>
            <p:cNvSpPr txBox="1"/>
            <p:nvPr/>
          </p:nvSpPr>
          <p:spPr>
            <a:xfrm>
              <a:off x="0" y="2376489"/>
              <a:ext cx="1167955" cy="721940"/>
            </a:xfrm>
            <a:prstGeom prst="rect">
              <a:avLst/>
            </a:prstGeom>
            <a:noFill/>
            <a:ln>
              <a:noFill/>
            </a:ln>
          </p:spPr>
          <p:txBody>
            <a:bodyPr anchorCtr="0" anchor="t" bIns="0" lIns="0" spcFirstLastPara="1" rIns="0" wrap="square" tIns="0">
              <a:spAutoFit/>
            </a:bodyPr>
            <a:lstStyle/>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&gt; 2 tahun</a:t>
              </a:r>
              <a:endParaRPr/>
            </a:p>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43.6%</a:t>
              </a:r>
              <a:endParaRPr/>
            </a:p>
          </p:txBody>
        </p:sp>
        <p:sp>
          <p:nvSpPr>
            <p:cNvPr id="423" name="Google Shape;423;p20"/>
            <p:cNvSpPr txBox="1"/>
            <p:nvPr/>
          </p:nvSpPr>
          <p:spPr>
            <a:xfrm>
              <a:off x="7288819" y="6182337"/>
              <a:ext cx="942118" cy="721940"/>
            </a:xfrm>
            <a:prstGeom prst="rect">
              <a:avLst/>
            </a:prstGeom>
            <a:noFill/>
            <a:ln>
              <a:noFill/>
            </a:ln>
          </p:spPr>
          <p:txBody>
            <a:bodyPr anchorCtr="0" anchor="t" bIns="0" lIns="0" spcFirstLastPara="1" rIns="0" wrap="square" tIns="0">
              <a:spAutoFit/>
            </a:bodyPr>
            <a:lstStyle/>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2 tahun</a:t>
              </a:r>
              <a:endParaRPr/>
            </a:p>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35.9%</a:t>
              </a:r>
              <a:endParaRPr/>
            </a:p>
          </p:txBody>
        </p:sp>
        <p:sp>
          <p:nvSpPr>
            <p:cNvPr id="424" name="Google Shape;424;p20"/>
            <p:cNvSpPr txBox="1"/>
            <p:nvPr/>
          </p:nvSpPr>
          <p:spPr>
            <a:xfrm>
              <a:off x="7038528" y="-28575"/>
              <a:ext cx="942118" cy="721940"/>
            </a:xfrm>
            <a:prstGeom prst="rect">
              <a:avLst/>
            </a:prstGeom>
            <a:noFill/>
            <a:ln>
              <a:noFill/>
            </a:ln>
          </p:spPr>
          <p:txBody>
            <a:bodyPr anchorCtr="0" anchor="t" bIns="0" lIns="0" spcFirstLastPara="1" rIns="0" wrap="square" tIns="0">
              <a:spAutoFit/>
            </a:bodyPr>
            <a:lstStyle/>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1 tahun</a:t>
              </a:r>
              <a:endParaRPr/>
            </a:p>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20.5%</a:t>
              </a:r>
              <a:endParaRPr/>
            </a:p>
          </p:txBody>
        </p:sp>
        <p:grpSp>
          <p:nvGrpSpPr>
            <p:cNvPr id="425" name="Google Shape;425;p20"/>
            <p:cNvGrpSpPr/>
            <p:nvPr/>
          </p:nvGrpSpPr>
          <p:grpSpPr>
            <a:xfrm>
              <a:off x="1400387" y="112985"/>
              <a:ext cx="7382710" cy="7130940"/>
              <a:chOff x="-95024" y="0"/>
              <a:chExt cx="2724539" cy="2631625"/>
            </a:xfrm>
          </p:grpSpPr>
          <p:sp>
            <p:nvSpPr>
              <p:cNvPr id="426" name="Google Shape;426;p20"/>
              <p:cNvSpPr/>
              <p:nvPr/>
            </p:nvSpPr>
            <p:spPr>
              <a:xfrm>
                <a:off x="1270000" y="0"/>
                <a:ext cx="1235993" cy="1124036"/>
              </a:xfrm>
              <a:custGeom>
                <a:rect b="b" l="l" r="r" t="t"/>
                <a:pathLst>
                  <a:path extrusionOk="0" h="1124036" w="1235993">
                    <a:moveTo>
                      <a:pt x="0" y="0"/>
                    </a:moveTo>
                    <a:cubicBezTo>
                      <a:pt x="588943" y="0"/>
                      <a:pt x="1100616" y="404900"/>
                      <a:pt x="1235993" y="978073"/>
                    </a:cubicBezTo>
                    <a:lnTo>
                      <a:pt x="617996" y="1124036"/>
                    </a:lnTo>
                    <a:cubicBezTo>
                      <a:pt x="550308" y="837450"/>
                      <a:pt x="294472" y="635000"/>
                      <a:pt x="0"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0"/>
              <p:cNvSpPr/>
              <p:nvPr/>
            </p:nvSpPr>
            <p:spPr>
              <a:xfrm>
                <a:off x="714430" y="916664"/>
                <a:ext cx="1915085" cy="1714961"/>
              </a:xfrm>
              <a:custGeom>
                <a:rect b="b" l="l" r="r" t="t"/>
                <a:pathLst>
                  <a:path extrusionOk="0" h="1714961" w="1915085">
                    <a:moveTo>
                      <a:pt x="1775428" y="0"/>
                    </a:moveTo>
                    <a:cubicBezTo>
                      <a:pt x="1915085" y="482153"/>
                      <a:pt x="1757645" y="1001327"/>
                      <a:pt x="1373710" y="1324700"/>
                    </a:cubicBezTo>
                    <a:cubicBezTo>
                      <a:pt x="989775" y="1648072"/>
                      <a:pt x="451393" y="1714961"/>
                      <a:pt x="0" y="1495370"/>
                    </a:cubicBezTo>
                    <a:lnTo>
                      <a:pt x="277785" y="924353"/>
                    </a:lnTo>
                    <a:cubicBezTo>
                      <a:pt x="503482" y="1034149"/>
                      <a:pt x="772672" y="1000704"/>
                      <a:pt x="964640" y="839018"/>
                    </a:cubicBezTo>
                    <a:cubicBezTo>
                      <a:pt x="1156608" y="677331"/>
                      <a:pt x="1235328" y="417745"/>
                      <a:pt x="1165499" y="176668"/>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0"/>
              <p:cNvSpPr/>
              <p:nvPr/>
            </p:nvSpPr>
            <p:spPr>
              <a:xfrm>
                <a:off x="-95024" y="0"/>
                <a:ext cx="1364961" cy="2438374"/>
              </a:xfrm>
              <a:custGeom>
                <a:rect b="b" l="l" r="r" t="t"/>
                <a:pathLst>
                  <a:path extrusionOk="0" h="2438374" w="1364961">
                    <a:moveTo>
                      <a:pt x="867226" y="2438374"/>
                    </a:moveTo>
                    <a:cubicBezTo>
                      <a:pt x="312058" y="2201839"/>
                      <a:pt x="0" y="1607298"/>
                      <a:pt x="120677" y="1016030"/>
                    </a:cubicBezTo>
                    <a:cubicBezTo>
                      <a:pt x="241355" y="424762"/>
                      <a:pt x="761440" y="60"/>
                      <a:pt x="1364897" y="0"/>
                    </a:cubicBezTo>
                    <a:lnTo>
                      <a:pt x="1364961" y="635000"/>
                    </a:lnTo>
                    <a:cubicBezTo>
                      <a:pt x="1063232" y="635030"/>
                      <a:pt x="803189" y="847381"/>
                      <a:pt x="742850" y="1143015"/>
                    </a:cubicBezTo>
                    <a:cubicBezTo>
                      <a:pt x="682512" y="1438649"/>
                      <a:pt x="838541" y="1735919"/>
                      <a:pt x="1116125" y="1854187"/>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0"/>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2E5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30" name="Google Shape;430;p20"/>
          <p:cNvGrpSpPr/>
          <p:nvPr/>
        </p:nvGrpSpPr>
        <p:grpSpPr>
          <a:xfrm>
            <a:off x="11566024" y="2735223"/>
            <a:ext cx="6055177" cy="5850264"/>
            <a:chOff x="0" y="0"/>
            <a:chExt cx="8073569" cy="7800352"/>
          </a:xfrm>
        </p:grpSpPr>
        <p:sp>
          <p:nvSpPr>
            <p:cNvPr id="431" name="Google Shape;431;p20"/>
            <p:cNvSpPr txBox="1"/>
            <p:nvPr/>
          </p:nvSpPr>
          <p:spPr>
            <a:xfrm>
              <a:off x="3678644" y="7078412"/>
              <a:ext cx="942118" cy="721940"/>
            </a:xfrm>
            <a:prstGeom prst="rect">
              <a:avLst/>
            </a:prstGeom>
            <a:noFill/>
            <a:ln>
              <a:noFill/>
            </a:ln>
          </p:spPr>
          <p:txBody>
            <a:bodyPr anchorCtr="0" anchor="t" bIns="0" lIns="0" spcFirstLastPara="1" rIns="0" wrap="square" tIns="0">
              <a:spAutoFit/>
            </a:bodyPr>
            <a:lstStyle/>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2 tahun</a:t>
              </a:r>
              <a:endParaRPr/>
            </a:p>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46.7%</a:t>
              </a:r>
              <a:endParaRPr/>
            </a:p>
          </p:txBody>
        </p:sp>
        <p:sp>
          <p:nvSpPr>
            <p:cNvPr id="432" name="Google Shape;432;p20"/>
            <p:cNvSpPr txBox="1"/>
            <p:nvPr/>
          </p:nvSpPr>
          <p:spPr>
            <a:xfrm>
              <a:off x="7131451" y="381296"/>
              <a:ext cx="942118" cy="721940"/>
            </a:xfrm>
            <a:prstGeom prst="rect">
              <a:avLst/>
            </a:prstGeom>
            <a:noFill/>
            <a:ln>
              <a:noFill/>
            </a:ln>
          </p:spPr>
          <p:txBody>
            <a:bodyPr anchorCtr="0" anchor="t" bIns="0" lIns="0" spcFirstLastPara="1" rIns="0" wrap="square" tIns="0">
              <a:spAutoFit/>
            </a:bodyPr>
            <a:lstStyle/>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1 tahun</a:t>
              </a:r>
              <a:endParaRPr/>
            </a:p>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26.7%</a:t>
              </a:r>
              <a:endParaRPr/>
            </a:p>
          </p:txBody>
        </p:sp>
        <p:sp>
          <p:nvSpPr>
            <p:cNvPr id="433" name="Google Shape;433;p20"/>
            <p:cNvSpPr txBox="1"/>
            <p:nvPr/>
          </p:nvSpPr>
          <p:spPr>
            <a:xfrm>
              <a:off x="0" y="381296"/>
              <a:ext cx="1167955" cy="721940"/>
            </a:xfrm>
            <a:prstGeom prst="rect">
              <a:avLst/>
            </a:prstGeom>
            <a:noFill/>
            <a:ln>
              <a:noFill/>
            </a:ln>
          </p:spPr>
          <p:txBody>
            <a:bodyPr anchorCtr="0" anchor="t" bIns="0" lIns="0" spcFirstLastPara="1" rIns="0" wrap="square" tIns="0">
              <a:spAutoFit/>
            </a:bodyPr>
            <a:lstStyle/>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&gt; 2 tahun</a:t>
              </a:r>
              <a:endParaRPr/>
            </a:p>
            <a:p>
              <a:pPr indent="0" lvl="0" marL="0" marR="0" rtl="0" algn="ctr">
                <a:lnSpc>
                  <a:spcPct val="140149"/>
                </a:lnSpc>
                <a:spcBef>
                  <a:spcPts val="0"/>
                </a:spcBef>
                <a:spcAft>
                  <a:spcPts val="0"/>
                </a:spcAft>
                <a:buNone/>
              </a:pPr>
              <a:r>
                <a:rPr b="0" i="0" lang="en-US" sz="1604" u="none" cap="none" strike="noStrike">
                  <a:solidFill>
                    <a:srgbClr val="000000"/>
                  </a:solidFill>
                  <a:latin typeface="Open Sans Light"/>
                  <a:ea typeface="Open Sans Light"/>
                  <a:cs typeface="Open Sans Light"/>
                  <a:sym typeface="Open Sans Light"/>
                </a:rPr>
                <a:t>26.7%</a:t>
              </a:r>
              <a:endParaRPr/>
            </a:p>
          </p:txBody>
        </p:sp>
        <p:grpSp>
          <p:nvGrpSpPr>
            <p:cNvPr id="434" name="Google Shape;434;p20"/>
            <p:cNvGrpSpPr/>
            <p:nvPr/>
          </p:nvGrpSpPr>
          <p:grpSpPr>
            <a:xfrm>
              <a:off x="625283" y="0"/>
              <a:ext cx="7079567" cy="6926444"/>
              <a:chOff x="-30663" y="0"/>
              <a:chExt cx="2612666" cy="2556157"/>
            </a:xfrm>
          </p:grpSpPr>
          <p:sp>
            <p:nvSpPr>
              <p:cNvPr id="435" name="Google Shape;435;p20"/>
              <p:cNvSpPr/>
              <p:nvPr/>
            </p:nvSpPr>
            <p:spPr>
              <a:xfrm>
                <a:off x="1270000" y="0"/>
                <a:ext cx="1312003" cy="1465711"/>
              </a:xfrm>
              <a:custGeom>
                <a:rect b="b" l="l" r="r" t="t"/>
                <a:pathLst>
                  <a:path extrusionOk="0" h="1465711" w="1312003">
                    <a:moveTo>
                      <a:pt x="0" y="0"/>
                    </a:moveTo>
                    <a:cubicBezTo>
                      <a:pt x="371005" y="0"/>
                      <a:pt x="723460" y="162232"/>
                      <a:pt x="964742" y="444062"/>
                    </a:cubicBezTo>
                    <a:cubicBezTo>
                      <a:pt x="1206023" y="725892"/>
                      <a:pt x="1312003" y="1099137"/>
                      <a:pt x="1254830" y="1465711"/>
                    </a:cubicBezTo>
                    <a:lnTo>
                      <a:pt x="627415" y="1367856"/>
                    </a:lnTo>
                    <a:cubicBezTo>
                      <a:pt x="656001" y="1184569"/>
                      <a:pt x="603012" y="997946"/>
                      <a:pt x="482371" y="857031"/>
                    </a:cubicBezTo>
                    <a:cubicBezTo>
                      <a:pt x="361730" y="716116"/>
                      <a:pt x="185503" y="635000"/>
                      <a:pt x="0" y="635000"/>
                    </a:cubicBezTo>
                    <a:close/>
                  </a:path>
                </a:pathLst>
              </a:custGeom>
              <a:solidFill>
                <a:srgbClr val="EAB9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
              <p:cNvSpPr/>
              <p:nvPr/>
            </p:nvSpPr>
            <p:spPr>
              <a:xfrm>
                <a:off x="1901" y="1304730"/>
                <a:ext cx="2531142" cy="1251427"/>
              </a:xfrm>
              <a:custGeom>
                <a:rect b="b" l="l" r="r" t="t"/>
                <a:pathLst>
                  <a:path extrusionOk="0" h="1251427" w="2531142">
                    <a:moveTo>
                      <a:pt x="2531142" y="98021"/>
                    </a:moveTo>
                    <a:cubicBezTo>
                      <a:pt x="2461925" y="756576"/>
                      <a:pt x="1898327" y="1251426"/>
                      <a:pt x="1236352" y="1234874"/>
                    </a:cubicBezTo>
                    <a:cubicBezTo>
                      <a:pt x="574377" y="1218321"/>
                      <a:pt x="36216" y="695920"/>
                      <a:pt x="0" y="34729"/>
                    </a:cubicBezTo>
                    <a:lnTo>
                      <a:pt x="634049" y="0"/>
                    </a:lnTo>
                    <a:cubicBezTo>
                      <a:pt x="652158" y="330595"/>
                      <a:pt x="921238" y="591795"/>
                      <a:pt x="1252226" y="600071"/>
                    </a:cubicBezTo>
                    <a:cubicBezTo>
                      <a:pt x="1583213" y="608348"/>
                      <a:pt x="1865012" y="360923"/>
                      <a:pt x="1899620" y="31646"/>
                    </a:cubicBezTo>
                    <a:close/>
                  </a:path>
                </a:pathLst>
              </a:custGeom>
              <a:solidFill>
                <a:srgbClr val="A19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0"/>
              <p:cNvSpPr/>
              <p:nvPr/>
            </p:nvSpPr>
            <p:spPr>
              <a:xfrm>
                <a:off x="-30663" y="0"/>
                <a:ext cx="1300600" cy="1402751"/>
              </a:xfrm>
              <a:custGeom>
                <a:rect b="b" l="l" r="r" t="t"/>
                <a:pathLst>
                  <a:path extrusionOk="0" h="1402751" w="1300600">
                    <a:moveTo>
                      <a:pt x="37620" y="1402751"/>
                    </a:moveTo>
                    <a:cubicBezTo>
                      <a:pt x="0" y="1044816"/>
                      <a:pt x="116015" y="687726"/>
                      <a:pt x="356827" y="420251"/>
                    </a:cubicBezTo>
                    <a:cubicBezTo>
                      <a:pt x="597638" y="152776"/>
                      <a:pt x="940629" y="36"/>
                      <a:pt x="1300536" y="0"/>
                    </a:cubicBezTo>
                    <a:lnTo>
                      <a:pt x="1300600" y="635000"/>
                    </a:lnTo>
                    <a:cubicBezTo>
                      <a:pt x="1120646" y="635018"/>
                      <a:pt x="949151" y="711388"/>
                      <a:pt x="828745" y="845126"/>
                    </a:cubicBezTo>
                    <a:cubicBezTo>
                      <a:pt x="708339" y="978863"/>
                      <a:pt x="650331" y="1157408"/>
                      <a:pt x="669142" y="1336376"/>
                    </a:cubicBezTo>
                    <a:close/>
                  </a:path>
                </a:pathLst>
              </a:custGeom>
              <a:solidFill>
                <a:srgbClr val="6280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0"/>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2E5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39" name="Google Shape;439;p20"/>
          <p:cNvSpPr txBox="1"/>
          <p:nvPr/>
        </p:nvSpPr>
        <p:spPr>
          <a:xfrm>
            <a:off x="1312847" y="8456908"/>
            <a:ext cx="7607665" cy="552368"/>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3277" u="none" cap="none" strike="noStrike">
                <a:solidFill>
                  <a:srgbClr val="000000"/>
                </a:solidFill>
                <a:latin typeface="Arial"/>
                <a:ea typeface="Arial"/>
                <a:cs typeface="Arial"/>
                <a:sym typeface="Arial"/>
              </a:rPr>
              <a:t>UIN Ar-Raniry</a:t>
            </a:r>
            <a:endParaRPr/>
          </a:p>
        </p:txBody>
      </p:sp>
      <p:sp>
        <p:nvSpPr>
          <p:cNvPr id="440" name="Google Shape;440;p20"/>
          <p:cNvSpPr txBox="1"/>
          <p:nvPr/>
        </p:nvSpPr>
        <p:spPr>
          <a:xfrm>
            <a:off x="10004378" y="8428886"/>
            <a:ext cx="7920185"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STAIN Teungku Dirundeng</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graphicFrame>
        <p:nvGraphicFramePr>
          <p:cNvPr id="445" name="Google Shape;445;p21"/>
          <p:cNvGraphicFramePr/>
          <p:nvPr/>
        </p:nvGraphicFramePr>
        <p:xfrm>
          <a:off x="11900261" y="1647825"/>
          <a:ext cx="3000000" cy="3000000"/>
        </p:xfrm>
        <a:graphic>
          <a:graphicData uri="http://schemas.openxmlformats.org/drawingml/2006/table">
            <a:tbl>
              <a:tblPr>
                <a:noFill/>
                <a:tableStyleId>{E060FCF9-952A-4FD8-96FB-611A24FD3875}</a:tableStyleId>
              </a:tblPr>
              <a:tblGrid>
                <a:gridCol w="551275"/>
                <a:gridCol w="5546200"/>
              </a:tblGrid>
              <a:tr h="995075">
                <a:tc>
                  <a:txBody>
                    <a:bodyPr/>
                    <a:lstStyle/>
                    <a:p>
                      <a:pPr indent="0" lvl="0" marL="0" marR="0" rtl="0" algn="l">
                        <a:spcBef>
                          <a:spcPts val="0"/>
                        </a:spcBef>
                        <a:spcAft>
                          <a:spcPts val="0"/>
                        </a:spcAft>
                        <a:buNone/>
                      </a:pPr>
                      <a:r>
                        <a:t/>
                      </a:r>
                      <a:endParaRPr sz="1800" u="none" cap="none" strike="noStrike"/>
                    </a:p>
                    <a:p>
                      <a:pPr indent="0" lvl="0" marL="0" marR="0" rtl="0" algn="l">
                        <a:spcBef>
                          <a:spcPts val="0"/>
                        </a:spcBef>
                        <a:spcAft>
                          <a:spcPts val="0"/>
                        </a:spcAft>
                        <a:buNone/>
                      </a:pPr>
                      <a:r>
                        <a:rPr lang="en-US" sz="1800" u="none" cap="none" strike="noStrike"/>
                        <a:t>   No.</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Atribut Layanan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23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R1</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Fakultas dan TPAK bekerja secara</a:t>
                      </a:r>
                      <a:endParaRPr/>
                    </a:p>
                    <a:p>
                      <a:pPr indent="0" lvl="0" marL="0" marR="0" rtl="0" algn="l">
                        <a:spcBef>
                          <a:spcPts val="0"/>
                        </a:spcBef>
                        <a:spcAft>
                          <a:spcPts val="0"/>
                        </a:spcAft>
                        <a:buNone/>
                      </a:pPr>
                      <a:r>
                        <a:rPr lang="en-US" sz="1800"/>
                        <a:t>  profesional, terampil, dan handal ketika menyelesaikan masalah yang dihadapi</a:t>
                      </a:r>
                      <a:endParaRPr/>
                    </a:p>
                    <a:p>
                      <a:pPr indent="0" lvl="0" marL="0" marR="0" rtl="0" algn="l">
                        <a:spcBef>
                          <a:spcPts val="0"/>
                        </a:spcBef>
                        <a:spcAft>
                          <a:spcPts val="0"/>
                        </a:spcAft>
                        <a:buNone/>
                      </a:pPr>
                      <a:r>
                        <a:rPr lang="en-US" sz="1800"/>
                        <a:t>  Dosen dalam proses kenaikan jabatan fungsional</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23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R2</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Fakultas dan TPAK memberikan pelayanan</a:t>
                      </a:r>
                      <a:endParaRPr/>
                    </a:p>
                    <a:p>
                      <a:pPr indent="0" lvl="0" marL="0" marR="0" rtl="0" algn="l">
                        <a:spcBef>
                          <a:spcPts val="0"/>
                        </a:spcBef>
                        <a:spcAft>
                          <a:spcPts val="0"/>
                        </a:spcAft>
                        <a:buNone/>
                      </a:pPr>
                      <a:r>
                        <a:rPr lang="en-US" sz="1800"/>
                        <a:t>  dan perlakuan yang adil dan sesuai prosedur terhadap setiap Dosen yang</a:t>
                      </a:r>
                      <a:endParaRPr/>
                    </a:p>
                    <a:p>
                      <a:pPr indent="0" lvl="0" marL="0" marR="0" rtl="0" algn="l">
                        <a:spcBef>
                          <a:spcPts val="0"/>
                        </a:spcBef>
                        <a:spcAft>
                          <a:spcPts val="0"/>
                        </a:spcAft>
                        <a:buNone/>
                      </a:pPr>
                      <a:r>
                        <a:rPr lang="en-US" sz="1800"/>
                        <a:t>  mengajukan proses kenaikan jabatan fungsional</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23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R3</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Fakultas dan TPAK memberikan penjelasan</a:t>
                      </a:r>
                      <a:endParaRPr/>
                    </a:p>
                    <a:p>
                      <a:pPr indent="0" lvl="0" marL="0" marR="0" rtl="0" algn="l">
                        <a:spcBef>
                          <a:spcPts val="0"/>
                        </a:spcBef>
                        <a:spcAft>
                          <a:spcPts val="0"/>
                        </a:spcAft>
                        <a:buNone/>
                      </a:pPr>
                      <a:r>
                        <a:rPr lang="en-US" sz="1800"/>
                        <a:t>  yang lengkap dan mudah dimengerti oleh Dosen berkaitan dengan informasi dan</a:t>
                      </a:r>
                      <a:endParaRPr/>
                    </a:p>
                    <a:p>
                      <a:pPr indent="0" lvl="0" marL="0" marR="0" rtl="0" algn="l">
                        <a:spcBef>
                          <a:spcPts val="0"/>
                        </a:spcBef>
                        <a:spcAft>
                          <a:spcPts val="0"/>
                        </a:spcAft>
                        <a:buNone/>
                      </a:pPr>
                      <a:r>
                        <a:rPr lang="en-US" sz="1800"/>
                        <a:t>  masalah kenaikan jabatan fungsional</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62657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R4</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Fakultas dan TPAK memberikan pelayanan</a:t>
                      </a:r>
                      <a:endParaRPr/>
                    </a:p>
                    <a:p>
                      <a:pPr indent="0" lvl="0" marL="0" marR="0" rtl="0" algn="l">
                        <a:spcBef>
                          <a:spcPts val="0"/>
                        </a:spcBef>
                        <a:spcAft>
                          <a:spcPts val="0"/>
                        </a:spcAft>
                        <a:buNone/>
                      </a:pPr>
                      <a:r>
                        <a:rPr lang="en-US" sz="1800"/>
                        <a:t>  kenaikan jabatan fungsional Dosen, sesuai dengan waktu yang dijanjikan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446" name="Google Shape;446;p21"/>
          <p:cNvPicPr preferRelativeResize="0"/>
          <p:nvPr/>
        </p:nvPicPr>
        <p:blipFill rotWithShape="1">
          <a:blip r:embed="rId3">
            <a:alphaModFix/>
          </a:blip>
          <a:srcRect b="2" l="56" r="126" t="176"/>
          <a:stretch/>
        </p:blipFill>
        <p:spPr>
          <a:xfrm>
            <a:off x="586360" y="2801413"/>
            <a:ext cx="11112922" cy="5818284"/>
          </a:xfrm>
          <a:prstGeom prst="rect">
            <a:avLst/>
          </a:prstGeom>
          <a:noFill/>
          <a:ln>
            <a:noFill/>
          </a:ln>
        </p:spPr>
      </p:pic>
      <p:sp>
        <p:nvSpPr>
          <p:cNvPr id="447" name="Google Shape;447;p21"/>
          <p:cNvSpPr txBox="1"/>
          <p:nvPr/>
        </p:nvSpPr>
        <p:spPr>
          <a:xfrm>
            <a:off x="586360" y="385572"/>
            <a:ext cx="16225964"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dan Ekspektasi untuk Atribut Reliability UIN Ar-Raniry</a:t>
            </a:r>
            <a:endParaRPr/>
          </a:p>
        </p:txBody>
      </p:sp>
      <p:sp>
        <p:nvSpPr>
          <p:cNvPr id="448" name="Google Shape;448;p21"/>
          <p:cNvSpPr txBox="1"/>
          <p:nvPr/>
        </p:nvSpPr>
        <p:spPr>
          <a:xfrm>
            <a:off x="1686440" y="9706610"/>
            <a:ext cx="745756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449" name="Google Shape;449;p21"/>
          <p:cNvSpPr txBox="1"/>
          <p:nvPr/>
        </p:nvSpPr>
        <p:spPr>
          <a:xfrm>
            <a:off x="0"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21/38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graphicFrame>
        <p:nvGraphicFramePr>
          <p:cNvPr id="454" name="Google Shape;454;p22"/>
          <p:cNvGraphicFramePr/>
          <p:nvPr/>
        </p:nvGraphicFramePr>
        <p:xfrm>
          <a:off x="11900261" y="1647825"/>
          <a:ext cx="3000000" cy="3000000"/>
        </p:xfrm>
        <a:graphic>
          <a:graphicData uri="http://schemas.openxmlformats.org/drawingml/2006/table">
            <a:tbl>
              <a:tblPr>
                <a:noFill/>
                <a:tableStyleId>{E060FCF9-952A-4FD8-96FB-611A24FD3875}</a:tableStyleId>
              </a:tblPr>
              <a:tblGrid>
                <a:gridCol w="551275"/>
                <a:gridCol w="5546200"/>
              </a:tblGrid>
              <a:tr h="99507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No.</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Atribut Layanan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23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R1</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Fakultas dan TPAK bekerja secara</a:t>
                      </a:r>
                      <a:endParaRPr/>
                    </a:p>
                    <a:p>
                      <a:pPr indent="0" lvl="0" marL="0" marR="0" rtl="0" algn="l">
                        <a:spcBef>
                          <a:spcPts val="0"/>
                        </a:spcBef>
                        <a:spcAft>
                          <a:spcPts val="0"/>
                        </a:spcAft>
                        <a:buNone/>
                      </a:pPr>
                      <a:r>
                        <a:rPr lang="en-US" sz="1800"/>
                        <a:t>  profesional, terampil, dan handal ketika menyelesaikan masalah yang dihadapi</a:t>
                      </a:r>
                      <a:endParaRPr/>
                    </a:p>
                    <a:p>
                      <a:pPr indent="0" lvl="0" marL="0" marR="0" rtl="0" algn="l">
                        <a:spcBef>
                          <a:spcPts val="0"/>
                        </a:spcBef>
                        <a:spcAft>
                          <a:spcPts val="0"/>
                        </a:spcAft>
                        <a:buNone/>
                      </a:pPr>
                      <a:r>
                        <a:rPr lang="en-US" sz="1800"/>
                        <a:t>  Dosen dalam proses kenaikan jabatan fungsional</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23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R2</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Fakultas dan TPAK memberikan pelayanan</a:t>
                      </a:r>
                      <a:endParaRPr/>
                    </a:p>
                    <a:p>
                      <a:pPr indent="0" lvl="0" marL="0" marR="0" rtl="0" algn="l">
                        <a:spcBef>
                          <a:spcPts val="0"/>
                        </a:spcBef>
                        <a:spcAft>
                          <a:spcPts val="0"/>
                        </a:spcAft>
                        <a:buNone/>
                      </a:pPr>
                      <a:r>
                        <a:rPr lang="en-US" sz="1800"/>
                        <a:t>  dan perlakuan yang adil dan sesuai prosedur terhadap setiap Dosen yang</a:t>
                      </a:r>
                      <a:endParaRPr/>
                    </a:p>
                    <a:p>
                      <a:pPr indent="0" lvl="0" marL="0" marR="0" rtl="0" algn="l">
                        <a:spcBef>
                          <a:spcPts val="0"/>
                        </a:spcBef>
                        <a:spcAft>
                          <a:spcPts val="0"/>
                        </a:spcAft>
                        <a:buNone/>
                      </a:pPr>
                      <a:r>
                        <a:rPr lang="en-US" sz="1800"/>
                        <a:t>  mengajukan proses kenaikan jabatan fungsional</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23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R3</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Fakultas dan TPAK memberikan penjelasan</a:t>
                      </a:r>
                      <a:endParaRPr/>
                    </a:p>
                    <a:p>
                      <a:pPr indent="0" lvl="0" marL="0" marR="0" rtl="0" algn="l">
                        <a:spcBef>
                          <a:spcPts val="0"/>
                        </a:spcBef>
                        <a:spcAft>
                          <a:spcPts val="0"/>
                        </a:spcAft>
                        <a:buNone/>
                      </a:pPr>
                      <a:r>
                        <a:rPr lang="en-US" sz="1800"/>
                        <a:t>  yang lengkap dan mudah dimengerti oleh Dosen berkaitan dengan informasi dan</a:t>
                      </a:r>
                      <a:endParaRPr/>
                    </a:p>
                    <a:p>
                      <a:pPr indent="0" lvl="0" marL="0" marR="0" rtl="0" algn="l">
                        <a:spcBef>
                          <a:spcPts val="0"/>
                        </a:spcBef>
                        <a:spcAft>
                          <a:spcPts val="0"/>
                        </a:spcAft>
                        <a:buNone/>
                      </a:pPr>
                      <a:r>
                        <a:rPr lang="en-US" sz="1800"/>
                        <a:t>  masalah kenaikan jabatan fungsional</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62657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R4</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Fakultas dan TPAK memberikan pelayanan</a:t>
                      </a:r>
                      <a:endParaRPr/>
                    </a:p>
                    <a:p>
                      <a:pPr indent="0" lvl="0" marL="0" marR="0" rtl="0" algn="l">
                        <a:spcBef>
                          <a:spcPts val="0"/>
                        </a:spcBef>
                        <a:spcAft>
                          <a:spcPts val="0"/>
                        </a:spcAft>
                        <a:buNone/>
                      </a:pPr>
                      <a:r>
                        <a:rPr lang="en-US" sz="1800"/>
                        <a:t>  kenaikan jabatan fungsional Dosen, sesuai dengan waktu yang dijanjikan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455" name="Google Shape;455;p22"/>
          <p:cNvPicPr preferRelativeResize="0"/>
          <p:nvPr/>
        </p:nvPicPr>
        <p:blipFill rotWithShape="1">
          <a:blip r:embed="rId3">
            <a:alphaModFix/>
          </a:blip>
          <a:srcRect b="108" l="66" r="100" t="42"/>
          <a:stretch/>
        </p:blipFill>
        <p:spPr>
          <a:xfrm>
            <a:off x="586360" y="2829707"/>
            <a:ext cx="11057802" cy="5761697"/>
          </a:xfrm>
          <a:prstGeom prst="rect">
            <a:avLst/>
          </a:prstGeom>
          <a:noFill/>
          <a:ln>
            <a:noFill/>
          </a:ln>
        </p:spPr>
      </p:pic>
      <p:sp>
        <p:nvSpPr>
          <p:cNvPr id="456" name="Google Shape;456;p22"/>
          <p:cNvSpPr txBox="1"/>
          <p:nvPr/>
        </p:nvSpPr>
        <p:spPr>
          <a:xfrm>
            <a:off x="586360" y="385572"/>
            <a:ext cx="16225964"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dan Ekspektasi untuk Atribut Reliability STAIN Teungku Dirundeng</a:t>
            </a:r>
            <a:endParaRPr/>
          </a:p>
        </p:txBody>
      </p:sp>
      <p:sp>
        <p:nvSpPr>
          <p:cNvPr id="457" name="Google Shape;457;p22"/>
          <p:cNvSpPr txBox="1"/>
          <p:nvPr/>
        </p:nvSpPr>
        <p:spPr>
          <a:xfrm>
            <a:off x="1927596" y="9706610"/>
            <a:ext cx="745756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458" name="Google Shape;458;p22"/>
          <p:cNvSpPr txBox="1"/>
          <p:nvPr/>
        </p:nvSpPr>
        <p:spPr>
          <a:xfrm>
            <a:off x="0"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22/38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graphicFrame>
        <p:nvGraphicFramePr>
          <p:cNvPr id="463" name="Google Shape;463;p23"/>
          <p:cNvGraphicFramePr/>
          <p:nvPr/>
        </p:nvGraphicFramePr>
        <p:xfrm>
          <a:off x="11900261" y="2222463"/>
          <a:ext cx="3000000" cy="3000000"/>
        </p:xfrm>
        <a:graphic>
          <a:graphicData uri="http://schemas.openxmlformats.org/drawingml/2006/table">
            <a:tbl>
              <a:tblPr>
                <a:noFill/>
                <a:tableStyleId>{E060FCF9-952A-4FD8-96FB-611A24FD3875}</a:tableStyleId>
              </a:tblPr>
              <a:tblGrid>
                <a:gridCol w="551275"/>
                <a:gridCol w="5546200"/>
              </a:tblGrid>
              <a:tr h="99652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No.</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Atribut Layanan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515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A5</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melayani dengan sikap yang ramah dan sopan</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3970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A6</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mampu menjawab setiap pertanyaan Dosen, berkaitan dengan proses kenaikan jabatan fungsional</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187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A7</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mampu menumbuhkan rasa percaya Dosen dalam proses kenaikan jabatan fungsional</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464" name="Google Shape;464;p23"/>
          <p:cNvPicPr preferRelativeResize="0"/>
          <p:nvPr/>
        </p:nvPicPr>
        <p:blipFill rotWithShape="1">
          <a:blip r:embed="rId3">
            <a:alphaModFix/>
          </a:blip>
          <a:srcRect b="5" l="56" r="126" t="146"/>
          <a:stretch/>
        </p:blipFill>
        <p:spPr>
          <a:xfrm>
            <a:off x="586360" y="2548440"/>
            <a:ext cx="11089886" cy="5748161"/>
          </a:xfrm>
          <a:prstGeom prst="rect">
            <a:avLst/>
          </a:prstGeom>
          <a:noFill/>
          <a:ln>
            <a:noFill/>
          </a:ln>
        </p:spPr>
      </p:pic>
      <p:sp>
        <p:nvSpPr>
          <p:cNvPr id="465" name="Google Shape;465;p23"/>
          <p:cNvSpPr txBox="1"/>
          <p:nvPr/>
        </p:nvSpPr>
        <p:spPr>
          <a:xfrm>
            <a:off x="586360" y="385572"/>
            <a:ext cx="16225964"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dan Ekspektasi untuk Atribut Assurance UIN Ar-Raniry</a:t>
            </a:r>
            <a:endParaRPr/>
          </a:p>
        </p:txBody>
      </p:sp>
      <p:sp>
        <p:nvSpPr>
          <p:cNvPr id="466" name="Google Shape;466;p23"/>
          <p:cNvSpPr txBox="1"/>
          <p:nvPr/>
        </p:nvSpPr>
        <p:spPr>
          <a:xfrm>
            <a:off x="1927596" y="9706610"/>
            <a:ext cx="745756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467" name="Google Shape;467;p23"/>
          <p:cNvSpPr txBox="1"/>
          <p:nvPr/>
        </p:nvSpPr>
        <p:spPr>
          <a:xfrm>
            <a:off x="0"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23/38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graphicFrame>
        <p:nvGraphicFramePr>
          <p:cNvPr id="472" name="Google Shape;472;p24"/>
          <p:cNvGraphicFramePr/>
          <p:nvPr/>
        </p:nvGraphicFramePr>
        <p:xfrm>
          <a:off x="11900261" y="2222463"/>
          <a:ext cx="3000000" cy="3000000"/>
        </p:xfrm>
        <a:graphic>
          <a:graphicData uri="http://schemas.openxmlformats.org/drawingml/2006/table">
            <a:tbl>
              <a:tblPr>
                <a:noFill/>
                <a:tableStyleId>{E060FCF9-952A-4FD8-96FB-611A24FD3875}</a:tableStyleId>
              </a:tblPr>
              <a:tblGrid>
                <a:gridCol w="551275"/>
                <a:gridCol w="5546200"/>
              </a:tblGrid>
              <a:tr h="99652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No.</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Atribut Layanan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515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A5</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melayani dengan sikap yang ramah dan sopan</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3970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A6</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mampu menjawab setiap pertanyaan Dosen, berkaitan dengan proses kenaikan jabatan fungsional</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187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A7</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mampu menumbuhkan rasa percaya Dosen dalam proses kenaikan jabatan fungsional</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473" name="Google Shape;473;p24"/>
          <p:cNvPicPr preferRelativeResize="0"/>
          <p:nvPr/>
        </p:nvPicPr>
        <p:blipFill rotWithShape="1">
          <a:blip r:embed="rId3">
            <a:alphaModFix/>
          </a:blip>
          <a:srcRect b="129" l="72" r="108" t="80"/>
          <a:stretch/>
        </p:blipFill>
        <p:spPr>
          <a:xfrm>
            <a:off x="1028700" y="2627200"/>
            <a:ext cx="10572400" cy="5590641"/>
          </a:xfrm>
          <a:prstGeom prst="rect">
            <a:avLst/>
          </a:prstGeom>
          <a:noFill/>
          <a:ln>
            <a:noFill/>
          </a:ln>
        </p:spPr>
      </p:pic>
      <p:sp>
        <p:nvSpPr>
          <p:cNvPr id="474" name="Google Shape;474;p24"/>
          <p:cNvSpPr txBox="1"/>
          <p:nvPr/>
        </p:nvSpPr>
        <p:spPr>
          <a:xfrm>
            <a:off x="586360" y="385572"/>
            <a:ext cx="17052908"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dan Ekspektasi untuk Atribut Assurance STAIN Teungku Dirundeng</a:t>
            </a:r>
            <a:endParaRPr/>
          </a:p>
        </p:txBody>
      </p:sp>
      <p:sp>
        <p:nvSpPr>
          <p:cNvPr id="475" name="Google Shape;475;p24"/>
          <p:cNvSpPr txBox="1"/>
          <p:nvPr/>
        </p:nvSpPr>
        <p:spPr>
          <a:xfrm>
            <a:off x="1927596" y="9706610"/>
            <a:ext cx="745756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476" name="Google Shape;476;p24"/>
          <p:cNvSpPr txBox="1"/>
          <p:nvPr/>
        </p:nvSpPr>
        <p:spPr>
          <a:xfrm>
            <a:off x="0"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24/38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graphicFrame>
        <p:nvGraphicFramePr>
          <p:cNvPr id="481" name="Google Shape;481;p25"/>
          <p:cNvGraphicFramePr/>
          <p:nvPr/>
        </p:nvGraphicFramePr>
        <p:xfrm>
          <a:off x="11900261" y="2222463"/>
          <a:ext cx="3000000" cy="3000000"/>
        </p:xfrm>
        <a:graphic>
          <a:graphicData uri="http://schemas.openxmlformats.org/drawingml/2006/table">
            <a:tbl>
              <a:tblPr>
                <a:noFill/>
                <a:tableStyleId>{E060FCF9-952A-4FD8-96FB-611A24FD3875}</a:tableStyleId>
              </a:tblPr>
              <a:tblGrid>
                <a:gridCol w="551275"/>
                <a:gridCol w="5546200"/>
              </a:tblGrid>
              <a:tr h="99652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No.</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Atribut Layanan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515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T8</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Perguruan Tinggi telah menyediakan wadah/layanan (Dalam bentuk Teknologi Informasi) dalam pengurusan kenaikan jabatan fungsional Dosen</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3970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T9</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memiliki media visualisasi yang lengkap dalam menginformasikan prosedur kenaikan jabatan fungsional Dosen, misalnya dalam bentuk: poster, banner, brosur, dan diagram alur.</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187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T10</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TPAK memiliki ruangan yang layak dan nyaman dalam proses pelayanan kenaikan jabatan fungsional Dosen</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482" name="Google Shape;482;p25"/>
          <p:cNvPicPr preferRelativeResize="0"/>
          <p:nvPr/>
        </p:nvPicPr>
        <p:blipFill rotWithShape="1">
          <a:blip r:embed="rId3">
            <a:alphaModFix/>
          </a:blip>
          <a:srcRect b="249" l="110" r="72" t="161"/>
          <a:stretch/>
        </p:blipFill>
        <p:spPr>
          <a:xfrm>
            <a:off x="1028700" y="2656032"/>
            <a:ext cx="10674731" cy="5532976"/>
          </a:xfrm>
          <a:prstGeom prst="rect">
            <a:avLst/>
          </a:prstGeom>
          <a:noFill/>
          <a:ln>
            <a:noFill/>
          </a:ln>
        </p:spPr>
      </p:pic>
      <p:sp>
        <p:nvSpPr>
          <p:cNvPr id="483" name="Google Shape;483;p25"/>
          <p:cNvSpPr txBox="1"/>
          <p:nvPr/>
        </p:nvSpPr>
        <p:spPr>
          <a:xfrm>
            <a:off x="586360" y="385572"/>
            <a:ext cx="17052908"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dan Ekspektasi untuk Atribut Tangibility UIN Ar-Raniry</a:t>
            </a:r>
            <a:endParaRPr/>
          </a:p>
        </p:txBody>
      </p:sp>
      <p:sp>
        <p:nvSpPr>
          <p:cNvPr id="484" name="Google Shape;484;p25"/>
          <p:cNvSpPr txBox="1"/>
          <p:nvPr/>
        </p:nvSpPr>
        <p:spPr>
          <a:xfrm>
            <a:off x="1963692" y="9706610"/>
            <a:ext cx="745756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485" name="Google Shape;485;p25"/>
          <p:cNvSpPr txBox="1"/>
          <p:nvPr/>
        </p:nvSpPr>
        <p:spPr>
          <a:xfrm>
            <a:off x="0"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25/38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graphicFrame>
        <p:nvGraphicFramePr>
          <p:cNvPr id="490" name="Google Shape;490;p26"/>
          <p:cNvGraphicFramePr/>
          <p:nvPr/>
        </p:nvGraphicFramePr>
        <p:xfrm>
          <a:off x="11900261" y="2222463"/>
          <a:ext cx="3000000" cy="3000000"/>
        </p:xfrm>
        <a:graphic>
          <a:graphicData uri="http://schemas.openxmlformats.org/drawingml/2006/table">
            <a:tbl>
              <a:tblPr>
                <a:noFill/>
                <a:tableStyleId>{E060FCF9-952A-4FD8-96FB-611A24FD3875}</a:tableStyleId>
              </a:tblPr>
              <a:tblGrid>
                <a:gridCol w="551275"/>
                <a:gridCol w="5546200"/>
              </a:tblGrid>
              <a:tr h="99652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No.</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Atribut Layanan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515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T8</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Perguruan Tinggi telah menyediakan wadah/layanan (Dalam bentuk Teknologi Informasi) dalam pengurusan kenaikan jabatan fungsional Dosen</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3970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T9</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memiliki media visualisasi yang lengkap dalam menginformasikan prosedur kenaikan jabatan fungsional Dosen, misalnya dalam bentuk: poster, banner, brosur, dan diagram alur.</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187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T10</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TPAK memiliki ruangan yang layak dan nyaman dalam proses pelayanan kenaikan jabatan fungsional Dosen</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491" name="Google Shape;491;p26"/>
          <p:cNvPicPr preferRelativeResize="0"/>
          <p:nvPr/>
        </p:nvPicPr>
        <p:blipFill rotWithShape="1">
          <a:blip r:embed="rId3">
            <a:alphaModFix/>
          </a:blip>
          <a:srcRect b="38" l="17" r="32" t="142"/>
          <a:stretch/>
        </p:blipFill>
        <p:spPr>
          <a:xfrm>
            <a:off x="1028700" y="2627277"/>
            <a:ext cx="10677827" cy="5590485"/>
          </a:xfrm>
          <a:prstGeom prst="rect">
            <a:avLst/>
          </a:prstGeom>
          <a:noFill/>
          <a:ln>
            <a:noFill/>
          </a:ln>
        </p:spPr>
      </p:pic>
      <p:sp>
        <p:nvSpPr>
          <p:cNvPr id="492" name="Google Shape;492;p26"/>
          <p:cNvSpPr txBox="1"/>
          <p:nvPr/>
        </p:nvSpPr>
        <p:spPr>
          <a:xfrm>
            <a:off x="586360" y="385572"/>
            <a:ext cx="17052908"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dan Ekspektasi untuk Atribut Tangibility STAIN Teungku Dirundeng</a:t>
            </a:r>
            <a:endParaRPr/>
          </a:p>
        </p:txBody>
      </p:sp>
      <p:sp>
        <p:nvSpPr>
          <p:cNvPr id="493" name="Google Shape;493;p26"/>
          <p:cNvSpPr txBox="1"/>
          <p:nvPr/>
        </p:nvSpPr>
        <p:spPr>
          <a:xfrm>
            <a:off x="1927596" y="9706610"/>
            <a:ext cx="745756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494" name="Google Shape;494;p26"/>
          <p:cNvSpPr txBox="1"/>
          <p:nvPr/>
        </p:nvSpPr>
        <p:spPr>
          <a:xfrm>
            <a:off x="0"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26/38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graphicFrame>
        <p:nvGraphicFramePr>
          <p:cNvPr id="499" name="Google Shape;499;p27"/>
          <p:cNvGraphicFramePr/>
          <p:nvPr/>
        </p:nvGraphicFramePr>
        <p:xfrm>
          <a:off x="11900261" y="2222463"/>
          <a:ext cx="3000000" cy="3000000"/>
        </p:xfrm>
        <a:graphic>
          <a:graphicData uri="http://schemas.openxmlformats.org/drawingml/2006/table">
            <a:tbl>
              <a:tblPr>
                <a:noFill/>
                <a:tableStyleId>{E060FCF9-952A-4FD8-96FB-611A24FD3875}</a:tableStyleId>
              </a:tblPr>
              <a:tblGrid>
                <a:gridCol w="551275"/>
                <a:gridCol w="5546200"/>
              </a:tblGrid>
              <a:tr h="99652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No.</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Atribut Layanan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515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E11</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memperlakukan Dosen dalam pengurusan kenaikan jabatan fungsionalnya dengan penuh perhatian</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3970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E12</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berusaha memahami kebutuhan Dosen dalam pengurusan kenaikan jabatan fungsional melalui fasilitas e-mail, wa group, dsb.</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187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E13</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selalu memberikan saran terbaik bagi Dosen dalam pengurusan kenaikan jabatan fungsional</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500" name="Google Shape;500;p27"/>
          <p:cNvPicPr preferRelativeResize="0"/>
          <p:nvPr/>
        </p:nvPicPr>
        <p:blipFill rotWithShape="1">
          <a:blip r:embed="rId3">
            <a:alphaModFix/>
          </a:blip>
          <a:srcRect b="20" l="40" r="128" t="160"/>
          <a:stretch/>
        </p:blipFill>
        <p:spPr>
          <a:xfrm>
            <a:off x="1112240" y="2635495"/>
            <a:ext cx="10590695" cy="5574050"/>
          </a:xfrm>
          <a:prstGeom prst="rect">
            <a:avLst/>
          </a:prstGeom>
          <a:noFill/>
          <a:ln>
            <a:noFill/>
          </a:ln>
        </p:spPr>
      </p:pic>
      <p:sp>
        <p:nvSpPr>
          <p:cNvPr id="501" name="Google Shape;501;p27"/>
          <p:cNvSpPr txBox="1"/>
          <p:nvPr/>
        </p:nvSpPr>
        <p:spPr>
          <a:xfrm>
            <a:off x="586360" y="385572"/>
            <a:ext cx="17052908"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dan Ekspektasi untuk Atribut Empathy UIN Ar-Raniry</a:t>
            </a:r>
            <a:endParaRPr/>
          </a:p>
        </p:txBody>
      </p:sp>
      <p:sp>
        <p:nvSpPr>
          <p:cNvPr id="502" name="Google Shape;502;p27"/>
          <p:cNvSpPr txBox="1"/>
          <p:nvPr/>
        </p:nvSpPr>
        <p:spPr>
          <a:xfrm>
            <a:off x="1927596" y="9706610"/>
            <a:ext cx="745756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503" name="Google Shape;503;p27"/>
          <p:cNvSpPr txBox="1"/>
          <p:nvPr/>
        </p:nvSpPr>
        <p:spPr>
          <a:xfrm>
            <a:off x="0"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27/38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graphicFrame>
        <p:nvGraphicFramePr>
          <p:cNvPr id="508" name="Google Shape;508;p28"/>
          <p:cNvGraphicFramePr/>
          <p:nvPr/>
        </p:nvGraphicFramePr>
        <p:xfrm>
          <a:off x="11900261" y="2222463"/>
          <a:ext cx="3000000" cy="3000000"/>
        </p:xfrm>
        <a:graphic>
          <a:graphicData uri="http://schemas.openxmlformats.org/drawingml/2006/table">
            <a:tbl>
              <a:tblPr>
                <a:noFill/>
                <a:tableStyleId>{E060FCF9-952A-4FD8-96FB-611A24FD3875}</a:tableStyleId>
              </a:tblPr>
              <a:tblGrid>
                <a:gridCol w="551275"/>
                <a:gridCol w="5546200"/>
              </a:tblGrid>
              <a:tr h="99652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No.</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Atribut Layanan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515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E11</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memperlakukan Dosen dalam pengurusan kenaikan jabatan fungsionalnya dengan penuh perhatian</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3970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E12</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berusaha memahami kebutuhan Dosen dalam pengurusan kenaikan jabatan fungsional melalui fasilitas e-mail, wa group, dsb.</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187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E13</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selalu memberikan saran terbaik bagi Dosen dalam pengurusan kenaikan jabatan fungsional</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509" name="Google Shape;509;p28"/>
          <p:cNvPicPr preferRelativeResize="0"/>
          <p:nvPr/>
        </p:nvPicPr>
        <p:blipFill rotWithShape="1">
          <a:blip r:embed="rId3">
            <a:alphaModFix/>
          </a:blip>
          <a:srcRect b="173" l="110" r="72" t="236"/>
          <a:stretch/>
        </p:blipFill>
        <p:spPr>
          <a:xfrm>
            <a:off x="1028700" y="2663406"/>
            <a:ext cx="10646279" cy="5518228"/>
          </a:xfrm>
          <a:prstGeom prst="rect">
            <a:avLst/>
          </a:prstGeom>
          <a:noFill/>
          <a:ln>
            <a:noFill/>
          </a:ln>
        </p:spPr>
      </p:pic>
      <p:sp>
        <p:nvSpPr>
          <p:cNvPr id="510" name="Google Shape;510;p28"/>
          <p:cNvSpPr txBox="1"/>
          <p:nvPr/>
        </p:nvSpPr>
        <p:spPr>
          <a:xfrm>
            <a:off x="280084" y="385572"/>
            <a:ext cx="17717669"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dan Ekspektasi untuk Atribut Empathy STAIN Teungku Dirundeng</a:t>
            </a:r>
            <a:endParaRPr/>
          </a:p>
        </p:txBody>
      </p:sp>
      <p:sp>
        <p:nvSpPr>
          <p:cNvPr id="511" name="Google Shape;511;p28"/>
          <p:cNvSpPr txBox="1"/>
          <p:nvPr/>
        </p:nvSpPr>
        <p:spPr>
          <a:xfrm>
            <a:off x="1975204" y="9706610"/>
            <a:ext cx="745756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512" name="Google Shape;512;p28"/>
          <p:cNvSpPr txBox="1"/>
          <p:nvPr/>
        </p:nvSpPr>
        <p:spPr>
          <a:xfrm>
            <a:off x="0"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28/38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34D8"/>
        </a:solidFill>
      </p:bgPr>
    </p:bg>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5181600" y="1409700"/>
            <a:ext cx="15520600" cy="10196238"/>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a:off x="333063" y="1822283"/>
            <a:ext cx="5521754" cy="7056554"/>
          </a:xfrm>
          <a:prstGeom prst="rect">
            <a:avLst/>
          </a:prstGeom>
          <a:noFill/>
          <a:ln>
            <a:noFill/>
          </a:ln>
        </p:spPr>
      </p:pic>
      <p:sp>
        <p:nvSpPr>
          <p:cNvPr id="104" name="Google Shape;104;p2"/>
          <p:cNvSpPr txBox="1"/>
          <p:nvPr/>
        </p:nvSpPr>
        <p:spPr>
          <a:xfrm>
            <a:off x="7133960" y="2228896"/>
            <a:ext cx="7413679" cy="1146837"/>
          </a:xfrm>
          <a:prstGeom prst="rect">
            <a:avLst/>
          </a:prstGeom>
          <a:noFill/>
          <a:ln>
            <a:noFill/>
          </a:ln>
        </p:spPr>
        <p:txBody>
          <a:bodyPr anchorCtr="0" anchor="t" bIns="0" lIns="0" spcFirstLastPara="1" rIns="0" wrap="square" tIns="0">
            <a:spAutoFit/>
          </a:bodyPr>
          <a:lstStyle/>
          <a:p>
            <a:pPr indent="0" lvl="0" marL="0" marR="0" rtl="0" algn="l">
              <a:lnSpc>
                <a:spcPct val="101999"/>
              </a:lnSpc>
              <a:spcBef>
                <a:spcPts val="0"/>
              </a:spcBef>
              <a:spcAft>
                <a:spcPts val="0"/>
              </a:spcAft>
              <a:buNone/>
            </a:pPr>
            <a:r>
              <a:rPr b="0" i="0" lang="en-US" sz="8501" u="none" cap="none" strike="noStrike">
                <a:solidFill>
                  <a:srgbClr val="000000"/>
                </a:solidFill>
                <a:latin typeface="League Spartan"/>
                <a:ea typeface="League Spartan"/>
                <a:cs typeface="League Spartan"/>
                <a:sym typeface="League Spartan"/>
              </a:rPr>
              <a:t>Abstract</a:t>
            </a:r>
            <a:endParaRPr/>
          </a:p>
        </p:txBody>
      </p:sp>
      <p:sp>
        <p:nvSpPr>
          <p:cNvPr id="105" name="Google Shape;105;p2"/>
          <p:cNvSpPr txBox="1"/>
          <p:nvPr/>
        </p:nvSpPr>
        <p:spPr>
          <a:xfrm>
            <a:off x="9801740" y="705168"/>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Rancangan Penelitian | Khairan</a:t>
            </a:r>
            <a:endParaRPr/>
          </a:p>
        </p:txBody>
      </p:sp>
      <p:sp>
        <p:nvSpPr>
          <p:cNvPr id="106" name="Google Shape;106;p2"/>
          <p:cNvSpPr txBox="1"/>
          <p:nvPr/>
        </p:nvSpPr>
        <p:spPr>
          <a:xfrm>
            <a:off x="7133960" y="3141548"/>
            <a:ext cx="10125340" cy="6350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Arial"/>
                <a:ea typeface="Arial"/>
                <a:cs typeface="Arial"/>
                <a:sym typeface="Arial"/>
              </a:rPr>
              <a:t>Maksud dan tujuan dari penelitian untuk menganalisis besar pengaruh kualitas layanan kenaiakan jabatan fungsional terhadap kepuasan dosen di dua PTKIN, yakni Dosen di UIN Ar-Raniry Banda Aceh dan dosen di STAIN Teungku Dirundeng Meulaboh. Dari hasil pengujian diperoleh hasil bahwa, pengaruh total atribut Reliability, Assurance, dan Tangibility terhadap kepuasan dosen sebesar 0,742. Sedangkan untuk STAIN Teungku Dirundeng Meulaboh sebesar 0,674. Hasil tersebut mengindikasikan bahwa atribut Reliability, Assurance, dan Tangibility berpengaruh kuat dan signifikan terhadap atribut kepuasan dosen. Sementara itu, atribut Reliability, Assurance, dan Tangibility terhadap atribut Empathy memperoleh nilai pengaruh total sebesar 0,703 untuk dosen UIN Ar-Raniry Banda Aceh, serta 0,730 untuk dosen STAIN Teungku Dirundeng Meulaboh, dengan tingkat pengaruh kuat dan signifikan. Disamping itu, atribut Reliability, Assurance, dan Tangibility memperoleh pengaruh total sebesar 0,634 untuk UIN Ar-Raniry Banda Aceh, dan 0,657 untuk STAIN Teungku Dirundeng Meulaboh terhadap atribut Responsiveness, dengan taraf pengaruh kuat dan signifikan. Terakhir pengukuran atribut Empathy dan Responsiveness terhadap kepuasan dosen baik di UIN Ar-Raniry Banda Aceh maupun STAIN Teungku Dirundeng Meulaboh secara total diperoleh nilai sebesar 0,723 dan 0,776. Hasil tersebut berarti bahwa, atribut Empathy dan Responsiveness berpengaruh kuat dan signifikan terhadap atribut kepuasan dosen dalam rangka proses pengurusan kenaikan jabatan fungsionalnya.</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graphicFrame>
        <p:nvGraphicFramePr>
          <p:cNvPr id="517" name="Google Shape;517;p29"/>
          <p:cNvGraphicFramePr/>
          <p:nvPr/>
        </p:nvGraphicFramePr>
        <p:xfrm>
          <a:off x="11900261" y="2222463"/>
          <a:ext cx="3000000" cy="3000000"/>
        </p:xfrm>
        <a:graphic>
          <a:graphicData uri="http://schemas.openxmlformats.org/drawingml/2006/table">
            <a:tbl>
              <a:tblPr>
                <a:noFill/>
                <a:tableStyleId>{E060FCF9-952A-4FD8-96FB-611A24FD3875}</a:tableStyleId>
              </a:tblPr>
              <a:tblGrid>
                <a:gridCol w="551275"/>
                <a:gridCol w="5546200"/>
              </a:tblGrid>
              <a:tr h="99652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No.</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Atribut Layanan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515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E11</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mudah dihubungi, apabila ada masalah dan pertanyaan yang berkaitan dengan proses kenaikan jabatan fungsional Dosen</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3970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E12</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TPAK selalu menginformasikan hal-hal baru (misalnya: dokumen yang harus ditambahkan, dsb.) kepada Dosen yang mengajukan kenaikan jabatan fungsional</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187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E13</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cepat dan tepat dalam memberikan pelayanan terhadap permasalahan yang dihadapi Dosen dalam pengurusan kenaikan jabatan fungsional</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518" name="Google Shape;518;p29"/>
          <p:cNvPicPr preferRelativeResize="0"/>
          <p:nvPr/>
        </p:nvPicPr>
        <p:blipFill rotWithShape="1">
          <a:blip r:embed="rId3">
            <a:alphaModFix/>
          </a:blip>
          <a:srcRect b="123" l="40" r="128" t="55"/>
          <a:stretch/>
        </p:blipFill>
        <p:spPr>
          <a:xfrm>
            <a:off x="1112240" y="2637844"/>
            <a:ext cx="10581769" cy="5569352"/>
          </a:xfrm>
          <a:prstGeom prst="rect">
            <a:avLst/>
          </a:prstGeom>
          <a:noFill/>
          <a:ln>
            <a:noFill/>
          </a:ln>
        </p:spPr>
      </p:pic>
      <p:sp>
        <p:nvSpPr>
          <p:cNvPr id="519" name="Google Shape;519;p29"/>
          <p:cNvSpPr txBox="1"/>
          <p:nvPr/>
        </p:nvSpPr>
        <p:spPr>
          <a:xfrm>
            <a:off x="280084" y="385572"/>
            <a:ext cx="17717669"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dan Ekspektasi untuk Atribut Responsiveness UIN Ar-Raniry</a:t>
            </a:r>
            <a:endParaRPr/>
          </a:p>
        </p:txBody>
      </p:sp>
      <p:sp>
        <p:nvSpPr>
          <p:cNvPr id="520" name="Google Shape;520;p29"/>
          <p:cNvSpPr txBox="1"/>
          <p:nvPr/>
        </p:nvSpPr>
        <p:spPr>
          <a:xfrm>
            <a:off x="1963692" y="9706610"/>
            <a:ext cx="745756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521" name="Google Shape;521;p29"/>
          <p:cNvSpPr txBox="1"/>
          <p:nvPr/>
        </p:nvSpPr>
        <p:spPr>
          <a:xfrm>
            <a:off x="0"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29/38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graphicFrame>
        <p:nvGraphicFramePr>
          <p:cNvPr id="526" name="Google Shape;526;p30"/>
          <p:cNvGraphicFramePr/>
          <p:nvPr/>
        </p:nvGraphicFramePr>
        <p:xfrm>
          <a:off x="11900261" y="2222463"/>
          <a:ext cx="3000000" cy="3000000"/>
        </p:xfrm>
        <a:graphic>
          <a:graphicData uri="http://schemas.openxmlformats.org/drawingml/2006/table">
            <a:tbl>
              <a:tblPr>
                <a:noFill/>
                <a:tableStyleId>{E060FCF9-952A-4FD8-96FB-611A24FD3875}</a:tableStyleId>
              </a:tblPr>
              <a:tblGrid>
                <a:gridCol w="551275"/>
                <a:gridCol w="5546200"/>
              </a:tblGrid>
              <a:tr h="99652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No.</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US" sz="1800"/>
                        <a:t>   Atribut Layanan</a:t>
                      </a:r>
                      <a:endParaRPr/>
                    </a:p>
                    <a:p>
                      <a:pPr indent="0" lvl="0" marL="0" marR="0" rtl="0" algn="l">
                        <a:spcBef>
                          <a:spcPts val="0"/>
                        </a:spcBef>
                        <a:spcAft>
                          <a:spcPts val="0"/>
                        </a:spcAft>
                        <a:buNone/>
                      </a:pPr>
                      <a:r>
                        <a:rPr lang="en-US" sz="1800">
                          <a:solidFill>
                            <a:srgbClr val="000000"/>
                          </a:solidFill>
                          <a:latin typeface="Arial"/>
                          <a:ea typeface="Arial"/>
                          <a:cs typeface="Arial"/>
                          <a:sym typeface="Arial"/>
                        </a:rPr>
                        <a:t>   </a:t>
                      </a:r>
                      <a:endParaRPr/>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4515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E11</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mudah dihubungi, apabila ada masalah dan pertanyaan yang berkaitan dengan proses kenaikan jabatan fungsional Dosen</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939700">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E12</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TPAK selalu menginformasikan hal-hal baru (misalnya: dokumen yang harus ditambahkan, dsb.) kepada Dosen yang mengajukan kenaikan jabatan fungsional</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518725">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E13</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Fakultas dan TPAK cepat dan tepat dalam memberikan pelayanan terhadap permasalahan yang dihadapi Dosen dalam pengurusan kenaikan jabatan fungsional</a:t>
                      </a:r>
                      <a:endParaRPr sz="1100"/>
                    </a:p>
                  </a:txBody>
                  <a:tcPr marT="45725" marB="45725" marR="91450" marL="9145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527" name="Google Shape;527;p30"/>
          <p:cNvPicPr preferRelativeResize="0"/>
          <p:nvPr/>
        </p:nvPicPr>
        <p:blipFill rotWithShape="1">
          <a:blip r:embed="rId3">
            <a:alphaModFix/>
          </a:blip>
          <a:srcRect b="85" l="126" r="70" t="93"/>
          <a:stretch/>
        </p:blipFill>
        <p:spPr>
          <a:xfrm>
            <a:off x="415077" y="2488299"/>
            <a:ext cx="11267409" cy="5868442"/>
          </a:xfrm>
          <a:prstGeom prst="rect">
            <a:avLst/>
          </a:prstGeom>
          <a:noFill/>
          <a:ln>
            <a:noFill/>
          </a:ln>
        </p:spPr>
      </p:pic>
      <p:sp>
        <p:nvSpPr>
          <p:cNvPr id="528" name="Google Shape;528;p30"/>
          <p:cNvSpPr txBox="1"/>
          <p:nvPr/>
        </p:nvSpPr>
        <p:spPr>
          <a:xfrm>
            <a:off x="0" y="385572"/>
            <a:ext cx="18288000"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dan Ekspektasi untuk Atribut Responsiveness STAIN Teungku Dirundeng</a:t>
            </a:r>
            <a:endParaRPr/>
          </a:p>
        </p:txBody>
      </p:sp>
      <p:sp>
        <p:nvSpPr>
          <p:cNvPr id="529" name="Google Shape;529;p30"/>
          <p:cNvSpPr txBox="1"/>
          <p:nvPr/>
        </p:nvSpPr>
        <p:spPr>
          <a:xfrm>
            <a:off x="1927596" y="9706610"/>
            <a:ext cx="745756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530" name="Google Shape;530;p30"/>
          <p:cNvSpPr txBox="1"/>
          <p:nvPr/>
        </p:nvSpPr>
        <p:spPr>
          <a:xfrm>
            <a:off x="0"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30/38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31"/>
          <p:cNvPicPr preferRelativeResize="0"/>
          <p:nvPr/>
        </p:nvPicPr>
        <p:blipFill rotWithShape="1">
          <a:blip r:embed="rId3">
            <a:alphaModFix/>
          </a:blip>
          <a:srcRect b="107" l="55" r="23" t="155"/>
          <a:stretch/>
        </p:blipFill>
        <p:spPr>
          <a:xfrm>
            <a:off x="2067962" y="1934224"/>
            <a:ext cx="14152075" cy="7552662"/>
          </a:xfrm>
          <a:prstGeom prst="rect">
            <a:avLst/>
          </a:prstGeom>
          <a:noFill/>
          <a:ln>
            <a:noFill/>
          </a:ln>
        </p:spPr>
      </p:pic>
      <p:sp>
        <p:nvSpPr>
          <p:cNvPr id="536" name="Google Shape;536;p31"/>
          <p:cNvSpPr txBox="1"/>
          <p:nvPr/>
        </p:nvSpPr>
        <p:spPr>
          <a:xfrm>
            <a:off x="0" y="385572"/>
            <a:ext cx="18288000"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Ekspektasi, dan SS Seluruh Atribut UIN Ar-Raniry</a:t>
            </a:r>
            <a:endParaRPr/>
          </a:p>
        </p:txBody>
      </p:sp>
      <p:sp>
        <p:nvSpPr>
          <p:cNvPr id="537" name="Google Shape;537;p31"/>
          <p:cNvSpPr txBox="1"/>
          <p:nvPr/>
        </p:nvSpPr>
        <p:spPr>
          <a:xfrm>
            <a:off x="10554792" y="9706610"/>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538" name="Google Shape;538;p31"/>
          <p:cNvSpPr txBox="1"/>
          <p:nvPr/>
        </p:nvSpPr>
        <p:spPr>
          <a:xfrm>
            <a:off x="214393"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31/38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id="543" name="Google Shape;543;p32"/>
          <p:cNvPicPr preferRelativeResize="0"/>
          <p:nvPr/>
        </p:nvPicPr>
        <p:blipFill rotWithShape="1">
          <a:blip r:embed="rId3">
            <a:alphaModFix/>
          </a:blip>
          <a:srcRect b="47" l="126" r="70" t="214"/>
          <a:stretch/>
        </p:blipFill>
        <p:spPr>
          <a:xfrm>
            <a:off x="2176734" y="1972907"/>
            <a:ext cx="13934532" cy="7475296"/>
          </a:xfrm>
          <a:prstGeom prst="rect">
            <a:avLst/>
          </a:prstGeom>
          <a:noFill/>
          <a:ln>
            <a:noFill/>
          </a:ln>
        </p:spPr>
      </p:pic>
      <p:sp>
        <p:nvSpPr>
          <p:cNvPr id="544" name="Google Shape;544;p32"/>
          <p:cNvSpPr txBox="1"/>
          <p:nvPr/>
        </p:nvSpPr>
        <p:spPr>
          <a:xfrm>
            <a:off x="0" y="385572"/>
            <a:ext cx="18288000"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Perbandingan Hasil Persepsi, Ekspektasi, dan SS Seluruh Atribut STAIN Teungku Dirundeng</a:t>
            </a:r>
            <a:endParaRPr/>
          </a:p>
        </p:txBody>
      </p:sp>
      <p:sp>
        <p:nvSpPr>
          <p:cNvPr id="545" name="Google Shape;545;p32"/>
          <p:cNvSpPr txBox="1"/>
          <p:nvPr/>
        </p:nvSpPr>
        <p:spPr>
          <a:xfrm>
            <a:off x="10554792" y="9706610"/>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546" name="Google Shape;546;p32"/>
          <p:cNvSpPr txBox="1"/>
          <p:nvPr/>
        </p:nvSpPr>
        <p:spPr>
          <a:xfrm>
            <a:off x="214393"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32/38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pic>
        <p:nvPicPr>
          <p:cNvPr id="551" name="Google Shape;551;p33"/>
          <p:cNvPicPr preferRelativeResize="0"/>
          <p:nvPr/>
        </p:nvPicPr>
        <p:blipFill rotWithShape="1">
          <a:blip r:embed="rId3">
            <a:alphaModFix/>
          </a:blip>
          <a:srcRect b="57" l="88" r="129" t="59"/>
          <a:stretch/>
        </p:blipFill>
        <p:spPr>
          <a:xfrm>
            <a:off x="1028700" y="2287035"/>
            <a:ext cx="13735474" cy="6985470"/>
          </a:xfrm>
          <a:prstGeom prst="rect">
            <a:avLst/>
          </a:prstGeom>
          <a:noFill/>
          <a:ln>
            <a:noFill/>
          </a:ln>
        </p:spPr>
      </p:pic>
      <p:sp>
        <p:nvSpPr>
          <p:cNvPr id="552" name="Google Shape;552;p33"/>
          <p:cNvSpPr txBox="1"/>
          <p:nvPr/>
        </p:nvSpPr>
        <p:spPr>
          <a:xfrm>
            <a:off x="0" y="385572"/>
            <a:ext cx="18288000"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Peringkat Aktual Kinerja Kualitas Layanan Kenaikan Jabatan Fungsional Dosen UIN Ar-Raniry</a:t>
            </a:r>
            <a:endParaRPr/>
          </a:p>
        </p:txBody>
      </p:sp>
      <p:sp>
        <p:nvSpPr>
          <p:cNvPr id="553" name="Google Shape;553;p33"/>
          <p:cNvSpPr txBox="1"/>
          <p:nvPr/>
        </p:nvSpPr>
        <p:spPr>
          <a:xfrm>
            <a:off x="10554792" y="9706610"/>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554" name="Google Shape;554;p33"/>
          <p:cNvSpPr txBox="1"/>
          <p:nvPr/>
        </p:nvSpPr>
        <p:spPr>
          <a:xfrm>
            <a:off x="214393"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33/38</a:t>
            </a:r>
            <a:endParaRPr/>
          </a:p>
        </p:txBody>
      </p:sp>
      <p:sp>
        <p:nvSpPr>
          <p:cNvPr id="555" name="Google Shape;555;p33"/>
          <p:cNvSpPr txBox="1"/>
          <p:nvPr/>
        </p:nvSpPr>
        <p:spPr>
          <a:xfrm>
            <a:off x="15072401" y="5057775"/>
            <a:ext cx="2778026" cy="721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200" u="none" cap="none" strike="noStrike">
                <a:solidFill>
                  <a:srgbClr val="000000"/>
                </a:solidFill>
                <a:latin typeface="Arial"/>
                <a:ea typeface="Arial"/>
                <a:cs typeface="Arial"/>
                <a:sym typeface="Arial"/>
              </a:rPr>
              <a:t>Rerata 82,8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p34"/>
          <p:cNvPicPr preferRelativeResize="0"/>
          <p:nvPr/>
        </p:nvPicPr>
        <p:blipFill rotWithShape="1">
          <a:blip r:embed="rId3">
            <a:alphaModFix/>
          </a:blip>
          <a:srcRect b="21" l="70" r="1" t="129"/>
          <a:stretch/>
        </p:blipFill>
        <p:spPr>
          <a:xfrm>
            <a:off x="1028700" y="2555301"/>
            <a:ext cx="13474286" cy="6929633"/>
          </a:xfrm>
          <a:prstGeom prst="rect">
            <a:avLst/>
          </a:prstGeom>
          <a:noFill/>
          <a:ln>
            <a:noFill/>
          </a:ln>
        </p:spPr>
      </p:pic>
      <p:sp>
        <p:nvSpPr>
          <p:cNvPr id="561" name="Google Shape;561;p34"/>
          <p:cNvSpPr txBox="1"/>
          <p:nvPr/>
        </p:nvSpPr>
        <p:spPr>
          <a:xfrm>
            <a:off x="0" y="385572"/>
            <a:ext cx="18288000" cy="1881378"/>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Grafik Peringkat Aktual Kinerja Kualitas Layanan Kenaikan Jabatan Fungsional Dosen STAIN Teungku Dirundeng</a:t>
            </a:r>
            <a:endParaRPr/>
          </a:p>
        </p:txBody>
      </p:sp>
      <p:sp>
        <p:nvSpPr>
          <p:cNvPr id="562" name="Google Shape;562;p34"/>
          <p:cNvSpPr txBox="1"/>
          <p:nvPr/>
        </p:nvSpPr>
        <p:spPr>
          <a:xfrm>
            <a:off x="10554792" y="9706610"/>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563" name="Google Shape;563;p34"/>
          <p:cNvSpPr txBox="1"/>
          <p:nvPr/>
        </p:nvSpPr>
        <p:spPr>
          <a:xfrm>
            <a:off x="214393"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34/38</a:t>
            </a:r>
            <a:endParaRPr/>
          </a:p>
        </p:txBody>
      </p:sp>
      <p:sp>
        <p:nvSpPr>
          <p:cNvPr id="564" name="Google Shape;564;p34"/>
          <p:cNvSpPr txBox="1"/>
          <p:nvPr/>
        </p:nvSpPr>
        <p:spPr>
          <a:xfrm>
            <a:off x="14875389" y="5298123"/>
            <a:ext cx="2809429" cy="721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200" u="none" cap="none" strike="noStrike">
                <a:solidFill>
                  <a:srgbClr val="000000"/>
                </a:solidFill>
                <a:latin typeface="Arial"/>
                <a:ea typeface="Arial"/>
                <a:cs typeface="Arial"/>
                <a:sym typeface="Arial"/>
              </a:rPr>
              <a:t>Rerata 64,2</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p35"/>
          <p:cNvPicPr preferRelativeResize="0"/>
          <p:nvPr/>
        </p:nvPicPr>
        <p:blipFill rotWithShape="1">
          <a:blip r:embed="rId3">
            <a:alphaModFix/>
          </a:blip>
          <a:srcRect b="72" l="39" r="104" t="206"/>
          <a:stretch/>
        </p:blipFill>
        <p:spPr>
          <a:xfrm>
            <a:off x="1785286" y="1900459"/>
            <a:ext cx="14717428" cy="7620191"/>
          </a:xfrm>
          <a:prstGeom prst="rect">
            <a:avLst/>
          </a:prstGeom>
          <a:noFill/>
          <a:ln>
            <a:noFill/>
          </a:ln>
        </p:spPr>
      </p:pic>
      <p:sp>
        <p:nvSpPr>
          <p:cNvPr id="570" name="Google Shape;570;p35"/>
          <p:cNvSpPr txBox="1"/>
          <p:nvPr/>
        </p:nvSpPr>
        <p:spPr>
          <a:xfrm>
            <a:off x="0" y="385572"/>
            <a:ext cx="18288000" cy="12622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Hasil Analisis Jalur Kualitas Layanan Kenaikan Jabatan Fungsional untuk Persepsi Dosen UIN Ar-Raniry</a:t>
            </a:r>
            <a:endParaRPr/>
          </a:p>
        </p:txBody>
      </p:sp>
      <p:sp>
        <p:nvSpPr>
          <p:cNvPr id="571" name="Google Shape;571;p35"/>
          <p:cNvSpPr txBox="1"/>
          <p:nvPr/>
        </p:nvSpPr>
        <p:spPr>
          <a:xfrm>
            <a:off x="10554792" y="9706610"/>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572" name="Google Shape;572;p35"/>
          <p:cNvSpPr txBox="1"/>
          <p:nvPr/>
        </p:nvSpPr>
        <p:spPr>
          <a:xfrm>
            <a:off x="214393"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35/38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p36"/>
          <p:cNvPicPr preferRelativeResize="0"/>
          <p:nvPr/>
        </p:nvPicPr>
        <p:blipFill rotWithShape="1">
          <a:blip r:embed="rId3">
            <a:alphaModFix/>
          </a:blip>
          <a:srcRect b="254" l="80" r="15" t="90"/>
          <a:stretch/>
        </p:blipFill>
        <p:spPr>
          <a:xfrm>
            <a:off x="2438873" y="2358882"/>
            <a:ext cx="14223549" cy="7414403"/>
          </a:xfrm>
          <a:prstGeom prst="rect">
            <a:avLst/>
          </a:prstGeom>
          <a:noFill/>
          <a:ln>
            <a:noFill/>
          </a:ln>
        </p:spPr>
      </p:pic>
      <p:sp>
        <p:nvSpPr>
          <p:cNvPr id="578" name="Google Shape;578;p36"/>
          <p:cNvSpPr txBox="1"/>
          <p:nvPr/>
        </p:nvSpPr>
        <p:spPr>
          <a:xfrm>
            <a:off x="0" y="385572"/>
            <a:ext cx="18288000" cy="1881378"/>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Hasil Analisis Jalur Kualitas Layanan Kenaikan Jabatan Fungsional untuk Persepsi Dosen STAIN Teungku Dirundeng</a:t>
            </a:r>
            <a:endParaRPr/>
          </a:p>
        </p:txBody>
      </p:sp>
      <p:sp>
        <p:nvSpPr>
          <p:cNvPr id="579" name="Google Shape;579;p36"/>
          <p:cNvSpPr txBox="1"/>
          <p:nvPr/>
        </p:nvSpPr>
        <p:spPr>
          <a:xfrm>
            <a:off x="10554792" y="9706610"/>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580" name="Google Shape;580;p36"/>
          <p:cNvSpPr txBox="1"/>
          <p:nvPr/>
        </p:nvSpPr>
        <p:spPr>
          <a:xfrm>
            <a:off x="214393" y="9706610"/>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36/38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34D8"/>
        </a:solidFill>
      </p:bgPr>
    </p:bg>
    <p:spTree>
      <p:nvGrpSpPr>
        <p:cNvPr id="584" name="Shape 584"/>
        <p:cNvGrpSpPr/>
        <p:nvPr/>
      </p:nvGrpSpPr>
      <p:grpSpPr>
        <a:xfrm>
          <a:off x="0" y="0"/>
          <a:ext cx="0" cy="0"/>
          <a:chOff x="0" y="0"/>
          <a:chExt cx="0" cy="0"/>
        </a:xfrm>
      </p:grpSpPr>
      <p:pic>
        <p:nvPicPr>
          <p:cNvPr id="585" name="Google Shape;585;p37"/>
          <p:cNvPicPr preferRelativeResize="0"/>
          <p:nvPr/>
        </p:nvPicPr>
        <p:blipFill rotWithShape="1">
          <a:blip r:embed="rId3">
            <a:alphaModFix/>
          </a:blip>
          <a:srcRect b="0" l="0" r="0" t="0"/>
          <a:stretch/>
        </p:blipFill>
        <p:spPr>
          <a:xfrm>
            <a:off x="-4267200" y="1104900"/>
            <a:ext cx="15520600" cy="9816780"/>
          </a:xfrm>
          <a:prstGeom prst="rect">
            <a:avLst/>
          </a:prstGeom>
          <a:noFill/>
          <a:ln>
            <a:noFill/>
          </a:ln>
        </p:spPr>
      </p:pic>
      <p:pic>
        <p:nvPicPr>
          <p:cNvPr id="586" name="Google Shape;586;p37"/>
          <p:cNvPicPr preferRelativeResize="0"/>
          <p:nvPr/>
        </p:nvPicPr>
        <p:blipFill rotWithShape="1">
          <a:blip r:embed="rId4">
            <a:alphaModFix/>
          </a:blip>
          <a:srcRect b="0" l="0" r="0" t="0"/>
          <a:stretch/>
        </p:blipFill>
        <p:spPr>
          <a:xfrm rot="1982445">
            <a:off x="12134585" y="3112905"/>
            <a:ext cx="8759379" cy="7412624"/>
          </a:xfrm>
          <a:prstGeom prst="rect">
            <a:avLst/>
          </a:prstGeom>
          <a:noFill/>
          <a:ln>
            <a:noFill/>
          </a:ln>
        </p:spPr>
      </p:pic>
      <p:graphicFrame>
        <p:nvGraphicFramePr>
          <p:cNvPr id="587" name="Google Shape;587;p37"/>
          <p:cNvGraphicFramePr/>
          <p:nvPr/>
        </p:nvGraphicFramePr>
        <p:xfrm>
          <a:off x="10668000" y="1038249"/>
          <a:ext cx="3000000" cy="3000000"/>
        </p:xfrm>
        <a:graphic>
          <a:graphicData uri="http://schemas.openxmlformats.org/drawingml/2006/table">
            <a:tbl>
              <a:tblPr>
                <a:noFill/>
                <a:tableStyleId>{F6A5DD76-1CF0-41CF-BBA8-F218201F8835}</a:tableStyleId>
              </a:tblPr>
              <a:tblGrid>
                <a:gridCol w="2438400"/>
                <a:gridCol w="2438400"/>
                <a:gridCol w="2438400"/>
              </a:tblGrid>
              <a:tr h="931000">
                <a:tc>
                  <a:txBody>
                    <a:bodyPr/>
                    <a:lstStyle/>
                    <a:p>
                      <a:pPr indent="0" lvl="0" marL="0" marR="0" rtl="0" algn="ctr">
                        <a:spcBef>
                          <a:spcPts val="0"/>
                        </a:spcBef>
                        <a:spcAft>
                          <a:spcPts val="0"/>
                        </a:spcAft>
                        <a:buNone/>
                      </a:pPr>
                      <a:r>
                        <a:rPr b="1" lang="en-US" sz="1800">
                          <a:solidFill>
                            <a:schemeClr val="lt1"/>
                          </a:solidFill>
                        </a:rPr>
                        <a:t>Atribut</a:t>
                      </a:r>
                      <a:endParaRPr b="1" sz="1800">
                        <a:solidFill>
                          <a:schemeClr val="lt1"/>
                        </a:solidFill>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b="1" lang="en-US" sz="1800">
                          <a:solidFill>
                            <a:schemeClr val="lt1"/>
                          </a:solidFill>
                        </a:rPr>
                        <a:t>Pengaruh Total</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b="1" lang="en-US" sz="1800">
                          <a:solidFill>
                            <a:schemeClr val="lt1"/>
                          </a:solidFill>
                        </a:rPr>
                        <a:t>Keterangan</a:t>
                      </a:r>
                      <a:endParaRPr b="1" sz="1800">
                        <a:solidFill>
                          <a:schemeClr val="lt1"/>
                        </a:solidFill>
                      </a:endParaRPr>
                    </a:p>
                  </a:txBody>
                  <a:tcPr marT="45725" marB="45725" marR="91450" marL="91450" anchor="ctr">
                    <a:solidFill>
                      <a:schemeClr val="accent2"/>
                    </a:solidFill>
                  </a:tcPr>
                </a:tc>
              </a:tr>
              <a:tr h="931000">
                <a:tc>
                  <a:txBody>
                    <a:bodyPr/>
                    <a:lstStyle/>
                    <a:p>
                      <a:pPr indent="0" lvl="0" marL="0" marR="0" rtl="0" algn="ctr">
                        <a:spcBef>
                          <a:spcPts val="0"/>
                        </a:spcBef>
                        <a:spcAft>
                          <a:spcPts val="0"/>
                        </a:spcAft>
                        <a:buNone/>
                      </a:pPr>
                      <a:r>
                        <a:rPr lang="en-US" sz="1800">
                          <a:solidFill>
                            <a:schemeClr val="lt1"/>
                          </a:solidFill>
                        </a:rPr>
                        <a:t>Reliability, Assurance, Tangibility Terhadap Kepuasan Dosen</a:t>
                      </a:r>
                      <a:endParaRPr sz="1800">
                        <a:solidFill>
                          <a:schemeClr val="lt1"/>
                        </a:solidFill>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0,742</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UIN Ar-Raniry</a:t>
                      </a:r>
                      <a:endParaRPr sz="1800">
                        <a:solidFill>
                          <a:schemeClr val="lt1"/>
                        </a:solidFill>
                      </a:endParaRPr>
                    </a:p>
                  </a:txBody>
                  <a:tcPr marT="45725" marB="45725" marR="91450" marL="91450" anchor="ctr">
                    <a:solidFill>
                      <a:schemeClr val="accent2"/>
                    </a:solidFill>
                  </a:tcPr>
                </a:tc>
              </a:tr>
              <a:tr h="850925">
                <a:tc>
                  <a:txBody>
                    <a:bodyPr/>
                    <a:lstStyle/>
                    <a:p>
                      <a:pPr indent="0" lvl="0" marL="0" marR="0" rtl="0" algn="ctr">
                        <a:spcBef>
                          <a:spcPts val="0"/>
                        </a:spcBef>
                        <a:spcAft>
                          <a:spcPts val="0"/>
                        </a:spcAft>
                        <a:buNone/>
                      </a:pPr>
                      <a:r>
                        <a:rPr lang="en-US" sz="1800">
                          <a:solidFill>
                            <a:schemeClr val="lt1"/>
                          </a:solidFill>
                        </a:rPr>
                        <a:t>Reliability, Assurance, Tangibility Terhadap Kepuasan Dosen</a:t>
                      </a:r>
                      <a:endParaRPr sz="1800">
                        <a:solidFill>
                          <a:schemeClr val="lt1"/>
                        </a:solidFill>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0,674</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STAIN Teungku Dirundeng</a:t>
                      </a:r>
                      <a:endParaRPr sz="1800">
                        <a:solidFill>
                          <a:schemeClr val="lt1"/>
                        </a:solidFill>
                      </a:endParaRPr>
                    </a:p>
                  </a:txBody>
                  <a:tcPr marT="45725" marB="45725" marR="91450" marL="91450" anchor="ctr">
                    <a:solidFill>
                      <a:schemeClr val="accent2"/>
                    </a:solidFill>
                  </a:tcPr>
                </a:tc>
              </a:tr>
              <a:tr h="931000">
                <a:tc>
                  <a:txBody>
                    <a:bodyPr/>
                    <a:lstStyle/>
                    <a:p>
                      <a:pPr indent="0" lvl="0" marL="0" marR="0" rtl="0" algn="ctr">
                        <a:spcBef>
                          <a:spcPts val="0"/>
                        </a:spcBef>
                        <a:spcAft>
                          <a:spcPts val="0"/>
                        </a:spcAft>
                        <a:buNone/>
                      </a:pPr>
                      <a:r>
                        <a:rPr lang="en-US" sz="1800">
                          <a:solidFill>
                            <a:schemeClr val="lt1"/>
                          </a:solidFill>
                        </a:rPr>
                        <a:t>Reliability, Assurance, Tangibility Terhadap Empathy</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0,703</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UIN Ar-Raniry</a:t>
                      </a:r>
                      <a:endParaRPr sz="1800">
                        <a:solidFill>
                          <a:schemeClr val="lt1"/>
                        </a:solidFill>
                      </a:endParaRPr>
                    </a:p>
                  </a:txBody>
                  <a:tcPr marT="45725" marB="45725" marR="91450" marL="91450" anchor="ctr">
                    <a:solidFill>
                      <a:schemeClr val="accent2"/>
                    </a:solidFill>
                  </a:tcPr>
                </a:tc>
              </a:tr>
              <a:tr h="850925">
                <a:tc>
                  <a:txBody>
                    <a:bodyPr/>
                    <a:lstStyle/>
                    <a:p>
                      <a:pPr indent="0" lvl="0" marL="0" marR="0" rtl="0" algn="ctr">
                        <a:spcBef>
                          <a:spcPts val="0"/>
                        </a:spcBef>
                        <a:spcAft>
                          <a:spcPts val="0"/>
                        </a:spcAft>
                        <a:buNone/>
                      </a:pPr>
                      <a:r>
                        <a:rPr lang="en-US" sz="1800">
                          <a:solidFill>
                            <a:schemeClr val="lt1"/>
                          </a:solidFill>
                        </a:rPr>
                        <a:t>Reliability, Assurance, Tangibility Terhadap Empathy</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0,730</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STAIN Teungku Dirundeng</a:t>
                      </a:r>
                      <a:endParaRPr sz="1800">
                        <a:solidFill>
                          <a:schemeClr val="lt1"/>
                        </a:solidFill>
                      </a:endParaRPr>
                    </a:p>
                  </a:txBody>
                  <a:tcPr marT="45725" marB="45725" marR="91450" marL="91450" anchor="ctr">
                    <a:solidFill>
                      <a:schemeClr val="accent2"/>
                    </a:solidFill>
                  </a:tcPr>
                </a:tc>
              </a:tr>
              <a:tr h="931000">
                <a:tc>
                  <a:txBody>
                    <a:bodyPr/>
                    <a:lstStyle/>
                    <a:p>
                      <a:pPr indent="0" lvl="0" marL="0" marR="0" rtl="0" algn="ctr">
                        <a:spcBef>
                          <a:spcPts val="0"/>
                        </a:spcBef>
                        <a:spcAft>
                          <a:spcPts val="0"/>
                        </a:spcAft>
                        <a:buNone/>
                      </a:pPr>
                      <a:r>
                        <a:rPr lang="en-US" sz="1800">
                          <a:solidFill>
                            <a:schemeClr val="lt1"/>
                          </a:solidFill>
                        </a:rPr>
                        <a:t>Reliability, Assurance, Tangibility Terhadap Responsiveness</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0,634</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UIN Ar-Raniry</a:t>
                      </a:r>
                      <a:endParaRPr sz="1800">
                        <a:solidFill>
                          <a:schemeClr val="lt1"/>
                        </a:solidFill>
                      </a:endParaRPr>
                    </a:p>
                  </a:txBody>
                  <a:tcPr marT="45725" marB="45725" marR="91450" marL="91450" anchor="ctr">
                    <a:solidFill>
                      <a:schemeClr val="accent2"/>
                    </a:solidFill>
                  </a:tcPr>
                </a:tc>
              </a:tr>
              <a:tr h="931000">
                <a:tc>
                  <a:txBody>
                    <a:bodyPr/>
                    <a:lstStyle/>
                    <a:p>
                      <a:pPr indent="0" lvl="0" marL="0" marR="0" rtl="0" algn="ctr">
                        <a:spcBef>
                          <a:spcPts val="0"/>
                        </a:spcBef>
                        <a:spcAft>
                          <a:spcPts val="0"/>
                        </a:spcAft>
                        <a:buNone/>
                      </a:pPr>
                      <a:r>
                        <a:rPr lang="en-US" sz="1800">
                          <a:solidFill>
                            <a:schemeClr val="lt1"/>
                          </a:solidFill>
                        </a:rPr>
                        <a:t>Reliability, Assurance, Tangibility Terhadap Responsiveness</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0,657</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STAIN Teungku Dirundeng</a:t>
                      </a:r>
                      <a:endParaRPr sz="1800">
                        <a:solidFill>
                          <a:schemeClr val="lt1"/>
                        </a:solidFill>
                      </a:endParaRPr>
                    </a:p>
                  </a:txBody>
                  <a:tcPr marT="45725" marB="45725" marR="91450" marL="91450" anchor="ctr">
                    <a:solidFill>
                      <a:schemeClr val="accent2"/>
                    </a:solidFill>
                  </a:tcPr>
                </a:tc>
              </a:tr>
              <a:tr h="564200">
                <a:tc>
                  <a:txBody>
                    <a:bodyPr/>
                    <a:lstStyle/>
                    <a:p>
                      <a:pPr indent="0" lvl="0" marL="0" marR="0" rtl="0" algn="ctr">
                        <a:spcBef>
                          <a:spcPts val="0"/>
                        </a:spcBef>
                        <a:spcAft>
                          <a:spcPts val="0"/>
                        </a:spcAft>
                        <a:buNone/>
                      </a:pPr>
                      <a:r>
                        <a:rPr lang="en-US" sz="1800">
                          <a:solidFill>
                            <a:schemeClr val="lt1"/>
                          </a:solidFill>
                        </a:rPr>
                        <a:t>Empathy, Responsiveness Terhadap Kepuasan Dosen</a:t>
                      </a:r>
                      <a:endParaRPr sz="1800">
                        <a:solidFill>
                          <a:schemeClr val="lt1"/>
                        </a:solidFill>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0,723</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UIN Ar-Raniry</a:t>
                      </a:r>
                      <a:endParaRPr sz="1800">
                        <a:solidFill>
                          <a:schemeClr val="lt1"/>
                        </a:solidFill>
                      </a:endParaRPr>
                    </a:p>
                  </a:txBody>
                  <a:tcPr marT="45725" marB="45725" marR="91450" marL="91450" anchor="ctr">
                    <a:solidFill>
                      <a:schemeClr val="accent2"/>
                    </a:solidFill>
                  </a:tcPr>
                </a:tc>
              </a:tr>
              <a:tr h="931000">
                <a:tc>
                  <a:txBody>
                    <a:bodyPr/>
                    <a:lstStyle/>
                    <a:p>
                      <a:pPr indent="0" lvl="0" marL="0" marR="0" rtl="0" algn="ctr">
                        <a:spcBef>
                          <a:spcPts val="0"/>
                        </a:spcBef>
                        <a:spcAft>
                          <a:spcPts val="0"/>
                        </a:spcAft>
                        <a:buNone/>
                      </a:pPr>
                      <a:r>
                        <a:rPr lang="en-US" sz="1800">
                          <a:solidFill>
                            <a:schemeClr val="lt1"/>
                          </a:solidFill>
                        </a:rPr>
                        <a:t>Empathy, Responsiveness Terhadap Kepuasan Dosen</a:t>
                      </a:r>
                      <a:endParaRPr sz="1800">
                        <a:solidFill>
                          <a:schemeClr val="lt1"/>
                        </a:solidFill>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0,776</a:t>
                      </a:r>
                      <a:endParaRPr/>
                    </a:p>
                  </a:txBody>
                  <a:tcPr marT="45725" marB="45725" marR="91450" marL="91450" anchor="ctr">
                    <a:solidFill>
                      <a:schemeClr val="accent2"/>
                    </a:solidFill>
                  </a:tcPr>
                </a:tc>
                <a:tc>
                  <a:txBody>
                    <a:bodyPr/>
                    <a:lstStyle/>
                    <a:p>
                      <a:pPr indent="0" lvl="0" marL="0" marR="0" rtl="0" algn="ctr">
                        <a:spcBef>
                          <a:spcPts val="0"/>
                        </a:spcBef>
                        <a:spcAft>
                          <a:spcPts val="0"/>
                        </a:spcAft>
                        <a:buNone/>
                      </a:pPr>
                      <a:r>
                        <a:rPr lang="en-US" sz="1800">
                          <a:solidFill>
                            <a:schemeClr val="lt1"/>
                          </a:solidFill>
                        </a:rPr>
                        <a:t>STAIN Teungku Dirundeng</a:t>
                      </a:r>
                      <a:endParaRPr sz="1800">
                        <a:solidFill>
                          <a:schemeClr val="lt1"/>
                        </a:solidFill>
                      </a:endParaRPr>
                    </a:p>
                  </a:txBody>
                  <a:tcPr marT="45725" marB="45725" marR="91450" marL="91450" anchor="ctr">
                    <a:solidFill>
                      <a:schemeClr val="accent2"/>
                    </a:solidFill>
                  </a:tcPr>
                </a:tc>
              </a:tr>
            </a:tbl>
          </a:graphicData>
        </a:graphic>
      </p:graphicFrame>
      <p:sp>
        <p:nvSpPr>
          <p:cNvPr id="588" name="Google Shape;588;p37"/>
          <p:cNvSpPr txBox="1"/>
          <p:nvPr/>
        </p:nvSpPr>
        <p:spPr>
          <a:xfrm>
            <a:off x="261977" y="2059171"/>
            <a:ext cx="7413679" cy="1309897"/>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9800" u="none" cap="none" strike="noStrike">
                <a:solidFill>
                  <a:srgbClr val="000000"/>
                </a:solidFill>
                <a:latin typeface="League Spartan"/>
                <a:ea typeface="League Spartan"/>
                <a:cs typeface="League Spartan"/>
                <a:sym typeface="League Spartan"/>
              </a:rPr>
              <a:t>Conclusion</a:t>
            </a:r>
            <a:endParaRPr/>
          </a:p>
        </p:txBody>
      </p:sp>
      <p:sp>
        <p:nvSpPr>
          <p:cNvPr id="589" name="Google Shape;589;p37"/>
          <p:cNvSpPr txBox="1"/>
          <p:nvPr/>
        </p:nvSpPr>
        <p:spPr>
          <a:xfrm>
            <a:off x="10515600" y="217213"/>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Rancangan Penelitian | Khairan</a:t>
            </a:r>
            <a:endParaRPr/>
          </a:p>
        </p:txBody>
      </p:sp>
      <p:sp>
        <p:nvSpPr>
          <p:cNvPr id="590" name="Google Shape;590;p37"/>
          <p:cNvSpPr txBox="1"/>
          <p:nvPr/>
        </p:nvSpPr>
        <p:spPr>
          <a:xfrm>
            <a:off x="261977" y="309889"/>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37/38</a:t>
            </a:r>
            <a:endParaRPr/>
          </a:p>
        </p:txBody>
      </p:sp>
      <p:sp>
        <p:nvSpPr>
          <p:cNvPr id="591" name="Google Shape;591;p37"/>
          <p:cNvSpPr txBox="1"/>
          <p:nvPr/>
        </p:nvSpPr>
        <p:spPr>
          <a:xfrm>
            <a:off x="261977" y="3472972"/>
            <a:ext cx="9539763" cy="5129609"/>
          </a:xfrm>
          <a:prstGeom prst="rect">
            <a:avLst/>
          </a:prstGeom>
          <a:noFill/>
          <a:ln>
            <a:noFill/>
          </a:ln>
        </p:spPr>
        <p:txBody>
          <a:bodyPr anchorCtr="0" anchor="t" bIns="0" lIns="0" spcFirstLastPara="1" rIns="0" wrap="square" tIns="0">
            <a:spAutoFit/>
          </a:bodyPr>
          <a:lstStyle/>
          <a:p>
            <a:pPr indent="0" lvl="0" marL="0" marR="0" rtl="0" algn="l">
              <a:lnSpc>
                <a:spcPct val="157500"/>
              </a:lnSpc>
              <a:spcBef>
                <a:spcPts val="0"/>
              </a:spcBef>
              <a:spcAft>
                <a:spcPts val="0"/>
              </a:spcAft>
              <a:buNone/>
            </a:pPr>
            <a:r>
              <a:rPr b="0" i="0" lang="en-US" sz="3200" u="none" cap="none" strike="noStrike">
                <a:solidFill>
                  <a:srgbClr val="000000"/>
                </a:solidFill>
                <a:latin typeface="Arial"/>
                <a:ea typeface="Arial"/>
                <a:cs typeface="Arial"/>
                <a:sym typeface="Arial"/>
              </a:rPr>
              <a:t>Berdasarkan pada sebaran nilai pengaruh total, baik untuk UIN Ar-Raniry ataupun STAIN Teungku Dirundeng. Diketahui bahwa pengaruh total bernilai lebih besar dari 0,30 (&gt;= 30), artinya keseluruhan atribut kualitas layanan dalam penelitian berpengaruh kuat dan signifikan terhadap atribut kepuasan dosen dalam rangka proses pengurusan kenaikan jabatan fungsional dosen di dua institusi tersebut.</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38"/>
          <p:cNvPicPr preferRelativeResize="0"/>
          <p:nvPr/>
        </p:nvPicPr>
        <p:blipFill rotWithShape="1">
          <a:blip r:embed="rId3">
            <a:alphaModFix/>
          </a:blip>
          <a:srcRect b="0" l="0" r="0" t="0"/>
          <a:stretch/>
        </p:blipFill>
        <p:spPr>
          <a:xfrm>
            <a:off x="4590971" y="9258300"/>
            <a:ext cx="9106058" cy="8229600"/>
          </a:xfrm>
          <a:prstGeom prst="rect">
            <a:avLst/>
          </a:prstGeom>
          <a:noFill/>
          <a:ln>
            <a:noFill/>
          </a:ln>
        </p:spPr>
      </p:pic>
      <p:sp>
        <p:nvSpPr>
          <p:cNvPr id="597" name="Google Shape;597;p38"/>
          <p:cNvSpPr txBox="1"/>
          <p:nvPr/>
        </p:nvSpPr>
        <p:spPr>
          <a:xfrm>
            <a:off x="2807699" y="1704543"/>
            <a:ext cx="12648622" cy="1168870"/>
          </a:xfrm>
          <a:prstGeom prst="rect">
            <a:avLst/>
          </a:prstGeom>
          <a:noFill/>
          <a:ln>
            <a:noFill/>
          </a:ln>
        </p:spPr>
        <p:txBody>
          <a:bodyPr anchorCtr="0" anchor="t" bIns="0" lIns="0" spcFirstLastPara="1" rIns="0" wrap="square" tIns="0">
            <a:spAutoFit/>
          </a:bodyPr>
          <a:lstStyle/>
          <a:p>
            <a:pPr indent="0" lvl="0" marL="0" marR="0" rtl="0" algn="ctr">
              <a:lnSpc>
                <a:spcPct val="102004"/>
              </a:lnSpc>
              <a:spcBef>
                <a:spcPts val="0"/>
              </a:spcBef>
              <a:spcAft>
                <a:spcPts val="0"/>
              </a:spcAft>
              <a:buNone/>
            </a:pPr>
            <a:r>
              <a:rPr b="0" i="0" lang="en-US" sz="8631" u="none" cap="none" strike="noStrike">
                <a:solidFill>
                  <a:srgbClr val="000000"/>
                </a:solidFill>
                <a:latin typeface="League Spartan"/>
                <a:ea typeface="League Spartan"/>
                <a:cs typeface="League Spartan"/>
                <a:sym typeface="League Spartan"/>
              </a:rPr>
              <a:t>Recommendation</a:t>
            </a:r>
            <a:endParaRPr/>
          </a:p>
        </p:txBody>
      </p:sp>
      <p:sp>
        <p:nvSpPr>
          <p:cNvPr id="598" name="Google Shape;598;p38"/>
          <p:cNvSpPr txBox="1"/>
          <p:nvPr/>
        </p:nvSpPr>
        <p:spPr>
          <a:xfrm>
            <a:off x="3074968" y="5511133"/>
            <a:ext cx="5739367" cy="539115"/>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3999" u="none" cap="none" strike="noStrike">
                <a:solidFill>
                  <a:srgbClr val="8134D8"/>
                </a:solidFill>
                <a:latin typeface="League Spartan"/>
                <a:ea typeface="League Spartan"/>
                <a:cs typeface="League Spartan"/>
                <a:sym typeface="League Spartan"/>
              </a:rPr>
              <a:t>Recommendation 1</a:t>
            </a:r>
            <a:endParaRPr/>
          </a:p>
        </p:txBody>
      </p:sp>
      <p:sp>
        <p:nvSpPr>
          <p:cNvPr id="599" name="Google Shape;599;p38"/>
          <p:cNvSpPr txBox="1"/>
          <p:nvPr/>
        </p:nvSpPr>
        <p:spPr>
          <a:xfrm>
            <a:off x="9750500" y="5511133"/>
            <a:ext cx="5705821" cy="539115"/>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3999" u="none" cap="none" strike="noStrike">
                <a:solidFill>
                  <a:srgbClr val="8134D8"/>
                </a:solidFill>
                <a:latin typeface="League Spartan"/>
                <a:ea typeface="League Spartan"/>
                <a:cs typeface="League Spartan"/>
                <a:sym typeface="League Spartan"/>
              </a:rPr>
              <a:t>Recommendation 2</a:t>
            </a:r>
            <a:endParaRPr/>
          </a:p>
        </p:txBody>
      </p:sp>
      <p:sp>
        <p:nvSpPr>
          <p:cNvPr id="600" name="Google Shape;600;p38"/>
          <p:cNvSpPr txBox="1"/>
          <p:nvPr/>
        </p:nvSpPr>
        <p:spPr>
          <a:xfrm>
            <a:off x="8031760" y="621272"/>
            <a:ext cx="222448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38/38</a:t>
            </a:r>
            <a:endParaRPr/>
          </a:p>
        </p:txBody>
      </p:sp>
      <p:sp>
        <p:nvSpPr>
          <p:cNvPr id="601" name="Google Shape;601;p38"/>
          <p:cNvSpPr txBox="1"/>
          <p:nvPr/>
        </p:nvSpPr>
        <p:spPr>
          <a:xfrm>
            <a:off x="3074968" y="6225508"/>
            <a:ext cx="5739367" cy="29673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000000"/>
                </a:solidFill>
                <a:latin typeface="Arial"/>
                <a:ea typeface="Arial"/>
                <a:cs typeface="Arial"/>
                <a:sym typeface="Arial"/>
              </a:rPr>
              <a:t>Diharapkan bagi penelitian lanjutan agar dapat menggunakan metode dan aplikasi yang memang diperuntukkan untuk proses analisis jalur, misalnya dengan metode SEM dan/atau SEM-PLS.</a:t>
            </a:r>
            <a:endParaRPr/>
          </a:p>
        </p:txBody>
      </p:sp>
      <p:sp>
        <p:nvSpPr>
          <p:cNvPr id="602" name="Google Shape;602;p38"/>
          <p:cNvSpPr txBox="1"/>
          <p:nvPr/>
        </p:nvSpPr>
        <p:spPr>
          <a:xfrm>
            <a:off x="9750500" y="6225508"/>
            <a:ext cx="5992798" cy="24720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000000"/>
                </a:solidFill>
                <a:latin typeface="Arial"/>
                <a:ea typeface="Arial"/>
                <a:cs typeface="Arial"/>
                <a:sym typeface="Arial"/>
              </a:rPr>
              <a:t>Menambahkan jumlah sampel penelitian, agar didapatkan sebaran data yang lebih banyak, sehingga dapat memberikan hasil perhitungan yang lebih baik lagi.</a:t>
            </a:r>
            <a:endParaRPr/>
          </a:p>
        </p:txBody>
      </p:sp>
      <p:sp>
        <p:nvSpPr>
          <p:cNvPr id="603" name="Google Shape;603;p38"/>
          <p:cNvSpPr txBox="1"/>
          <p:nvPr/>
        </p:nvSpPr>
        <p:spPr>
          <a:xfrm>
            <a:off x="5415220" y="9583388"/>
            <a:ext cx="745756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pic>
        <p:nvPicPr>
          <p:cNvPr id="604" name="Google Shape;604;p38"/>
          <p:cNvPicPr preferRelativeResize="0"/>
          <p:nvPr/>
        </p:nvPicPr>
        <p:blipFill rotWithShape="1">
          <a:blip r:embed="rId4">
            <a:alphaModFix/>
          </a:blip>
          <a:srcRect b="0" l="0" r="0" t="0"/>
          <a:stretch/>
        </p:blipFill>
        <p:spPr>
          <a:xfrm>
            <a:off x="15167851" y="-822549"/>
            <a:ext cx="4182898" cy="3456120"/>
          </a:xfrm>
          <a:prstGeom prst="rect">
            <a:avLst/>
          </a:prstGeom>
          <a:noFill/>
          <a:ln>
            <a:noFill/>
          </a:ln>
        </p:spPr>
      </p:pic>
      <p:pic>
        <p:nvPicPr>
          <p:cNvPr id="605" name="Google Shape;605;p38"/>
          <p:cNvPicPr preferRelativeResize="0"/>
          <p:nvPr/>
        </p:nvPicPr>
        <p:blipFill rotWithShape="1">
          <a:blip r:embed="rId5">
            <a:alphaModFix/>
          </a:blip>
          <a:srcRect b="0" l="0" r="0" t="0"/>
          <a:stretch/>
        </p:blipFill>
        <p:spPr>
          <a:xfrm>
            <a:off x="-2021944" y="7494237"/>
            <a:ext cx="4563121" cy="4996118"/>
          </a:xfrm>
          <a:prstGeom prst="rect">
            <a:avLst/>
          </a:prstGeom>
          <a:noFill/>
          <a:ln>
            <a:noFill/>
          </a:ln>
        </p:spPr>
      </p:pic>
      <p:sp>
        <p:nvSpPr>
          <p:cNvPr id="606" name="Google Shape;606;p38"/>
          <p:cNvSpPr txBox="1"/>
          <p:nvPr/>
        </p:nvSpPr>
        <p:spPr>
          <a:xfrm>
            <a:off x="459413" y="3166745"/>
            <a:ext cx="17369173" cy="19767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000000"/>
                </a:solidFill>
                <a:latin typeface="Arial"/>
                <a:ea typeface="Arial"/>
                <a:cs typeface="Arial"/>
                <a:sym typeface="Arial"/>
              </a:rPr>
              <a:t>Secara garis besar, proses pengujian analisis jalur terhadap model penelitian hanya mengoptimalkan perhitungan melalui tabulasi MS. Excel dan aplikasi SPSS yang tidak secara khusus diperuntukkan bagi perhitungan analisis jalur. Sehingga hasil temuan koefisien jalur yang diperoleh baru sebatas prediksi untuk setiap jalur atribut model penelitian.</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b="0" l="0" r="0" t="0"/>
          <a:stretch/>
        </p:blipFill>
        <p:spPr>
          <a:xfrm>
            <a:off x="1692105" y="4097493"/>
            <a:ext cx="557887" cy="557887"/>
          </a:xfrm>
          <a:prstGeom prst="rect">
            <a:avLst/>
          </a:prstGeom>
          <a:noFill/>
          <a:ln>
            <a:noFill/>
          </a:ln>
        </p:spPr>
      </p:pic>
      <p:pic>
        <p:nvPicPr>
          <p:cNvPr id="112" name="Google Shape;112;p3"/>
          <p:cNvPicPr preferRelativeResize="0"/>
          <p:nvPr/>
        </p:nvPicPr>
        <p:blipFill rotWithShape="1">
          <a:blip r:embed="rId3">
            <a:alphaModFix/>
          </a:blip>
          <a:srcRect b="0" l="0" r="0" t="0"/>
          <a:stretch/>
        </p:blipFill>
        <p:spPr>
          <a:xfrm>
            <a:off x="1692105" y="4867918"/>
            <a:ext cx="557887" cy="557887"/>
          </a:xfrm>
          <a:prstGeom prst="rect">
            <a:avLst/>
          </a:prstGeom>
          <a:noFill/>
          <a:ln>
            <a:noFill/>
          </a:ln>
        </p:spPr>
      </p:pic>
      <p:pic>
        <p:nvPicPr>
          <p:cNvPr id="113" name="Google Shape;113;p3"/>
          <p:cNvPicPr preferRelativeResize="0"/>
          <p:nvPr/>
        </p:nvPicPr>
        <p:blipFill rotWithShape="1">
          <a:blip r:embed="rId4">
            <a:alphaModFix/>
          </a:blip>
          <a:srcRect b="0" l="0" r="0" t="0"/>
          <a:stretch/>
        </p:blipFill>
        <p:spPr>
          <a:xfrm>
            <a:off x="4590971" y="8375555"/>
            <a:ext cx="9106058" cy="8229600"/>
          </a:xfrm>
          <a:prstGeom prst="rect">
            <a:avLst/>
          </a:prstGeom>
          <a:noFill/>
          <a:ln>
            <a:noFill/>
          </a:ln>
        </p:spPr>
      </p:pic>
      <p:pic>
        <p:nvPicPr>
          <p:cNvPr id="114" name="Google Shape;114;p3"/>
          <p:cNvPicPr preferRelativeResize="0"/>
          <p:nvPr/>
        </p:nvPicPr>
        <p:blipFill rotWithShape="1">
          <a:blip r:embed="rId3">
            <a:alphaModFix/>
          </a:blip>
          <a:srcRect b="0" l="0" r="0" t="0"/>
          <a:stretch/>
        </p:blipFill>
        <p:spPr>
          <a:xfrm>
            <a:off x="1692105" y="5638343"/>
            <a:ext cx="557887" cy="557887"/>
          </a:xfrm>
          <a:prstGeom prst="rect">
            <a:avLst/>
          </a:prstGeom>
          <a:noFill/>
          <a:ln>
            <a:noFill/>
          </a:ln>
        </p:spPr>
      </p:pic>
      <p:pic>
        <p:nvPicPr>
          <p:cNvPr id="115" name="Google Shape;115;p3"/>
          <p:cNvPicPr preferRelativeResize="0"/>
          <p:nvPr/>
        </p:nvPicPr>
        <p:blipFill rotWithShape="1">
          <a:blip r:embed="rId3">
            <a:alphaModFix/>
          </a:blip>
          <a:srcRect b="0" l="0" r="0" t="0"/>
          <a:stretch/>
        </p:blipFill>
        <p:spPr>
          <a:xfrm>
            <a:off x="1692105" y="6408768"/>
            <a:ext cx="557887" cy="557887"/>
          </a:xfrm>
          <a:prstGeom prst="rect">
            <a:avLst/>
          </a:prstGeom>
          <a:noFill/>
          <a:ln>
            <a:noFill/>
          </a:ln>
        </p:spPr>
      </p:pic>
      <p:pic>
        <p:nvPicPr>
          <p:cNvPr id="116" name="Google Shape;116;p3"/>
          <p:cNvPicPr preferRelativeResize="0"/>
          <p:nvPr/>
        </p:nvPicPr>
        <p:blipFill rotWithShape="1">
          <a:blip r:embed="rId3">
            <a:alphaModFix/>
          </a:blip>
          <a:srcRect b="0" l="0" r="0" t="0"/>
          <a:stretch/>
        </p:blipFill>
        <p:spPr>
          <a:xfrm>
            <a:off x="7540992" y="4172431"/>
            <a:ext cx="557887" cy="557887"/>
          </a:xfrm>
          <a:prstGeom prst="rect">
            <a:avLst/>
          </a:prstGeom>
          <a:noFill/>
          <a:ln>
            <a:noFill/>
          </a:ln>
        </p:spPr>
      </p:pic>
      <p:pic>
        <p:nvPicPr>
          <p:cNvPr id="117" name="Google Shape;117;p3"/>
          <p:cNvPicPr preferRelativeResize="0"/>
          <p:nvPr/>
        </p:nvPicPr>
        <p:blipFill rotWithShape="1">
          <a:blip r:embed="rId3">
            <a:alphaModFix/>
          </a:blip>
          <a:srcRect b="0" l="0" r="0" t="0"/>
          <a:stretch/>
        </p:blipFill>
        <p:spPr>
          <a:xfrm>
            <a:off x="7540992" y="4903192"/>
            <a:ext cx="557887" cy="557887"/>
          </a:xfrm>
          <a:prstGeom prst="rect">
            <a:avLst/>
          </a:prstGeom>
          <a:noFill/>
          <a:ln>
            <a:noFill/>
          </a:ln>
        </p:spPr>
      </p:pic>
      <p:pic>
        <p:nvPicPr>
          <p:cNvPr id="118" name="Google Shape;118;p3"/>
          <p:cNvPicPr preferRelativeResize="0"/>
          <p:nvPr/>
        </p:nvPicPr>
        <p:blipFill rotWithShape="1">
          <a:blip r:embed="rId3">
            <a:alphaModFix/>
          </a:blip>
          <a:srcRect b="0" l="0" r="0" t="0"/>
          <a:stretch/>
        </p:blipFill>
        <p:spPr>
          <a:xfrm>
            <a:off x="12530559" y="4903192"/>
            <a:ext cx="557887" cy="557887"/>
          </a:xfrm>
          <a:prstGeom prst="rect">
            <a:avLst/>
          </a:prstGeom>
          <a:noFill/>
          <a:ln>
            <a:noFill/>
          </a:ln>
        </p:spPr>
      </p:pic>
      <p:pic>
        <p:nvPicPr>
          <p:cNvPr id="119" name="Google Shape;119;p3"/>
          <p:cNvPicPr preferRelativeResize="0"/>
          <p:nvPr/>
        </p:nvPicPr>
        <p:blipFill rotWithShape="1">
          <a:blip r:embed="rId3">
            <a:alphaModFix/>
          </a:blip>
          <a:srcRect b="0" l="0" r="0" t="0"/>
          <a:stretch/>
        </p:blipFill>
        <p:spPr>
          <a:xfrm>
            <a:off x="7540992" y="5673617"/>
            <a:ext cx="557887" cy="557887"/>
          </a:xfrm>
          <a:prstGeom prst="rect">
            <a:avLst/>
          </a:prstGeom>
          <a:noFill/>
          <a:ln>
            <a:noFill/>
          </a:ln>
        </p:spPr>
      </p:pic>
      <p:pic>
        <p:nvPicPr>
          <p:cNvPr id="120" name="Google Shape;120;p3"/>
          <p:cNvPicPr preferRelativeResize="0"/>
          <p:nvPr/>
        </p:nvPicPr>
        <p:blipFill rotWithShape="1">
          <a:blip r:embed="rId3">
            <a:alphaModFix/>
          </a:blip>
          <a:srcRect b="0" l="0" r="0" t="0"/>
          <a:stretch/>
        </p:blipFill>
        <p:spPr>
          <a:xfrm>
            <a:off x="12530559" y="5673617"/>
            <a:ext cx="557887" cy="557887"/>
          </a:xfrm>
          <a:prstGeom prst="rect">
            <a:avLst/>
          </a:prstGeom>
          <a:noFill/>
          <a:ln>
            <a:noFill/>
          </a:ln>
        </p:spPr>
      </p:pic>
      <p:pic>
        <p:nvPicPr>
          <p:cNvPr id="121" name="Google Shape;121;p3"/>
          <p:cNvPicPr preferRelativeResize="0"/>
          <p:nvPr/>
        </p:nvPicPr>
        <p:blipFill rotWithShape="1">
          <a:blip r:embed="rId3">
            <a:alphaModFix/>
          </a:blip>
          <a:srcRect b="0" l="0" r="0" t="0"/>
          <a:stretch/>
        </p:blipFill>
        <p:spPr>
          <a:xfrm>
            <a:off x="7540992" y="6444042"/>
            <a:ext cx="557887" cy="557887"/>
          </a:xfrm>
          <a:prstGeom prst="rect">
            <a:avLst/>
          </a:prstGeom>
          <a:noFill/>
          <a:ln>
            <a:noFill/>
          </a:ln>
        </p:spPr>
      </p:pic>
      <p:pic>
        <p:nvPicPr>
          <p:cNvPr id="122" name="Google Shape;122;p3"/>
          <p:cNvPicPr preferRelativeResize="0"/>
          <p:nvPr/>
        </p:nvPicPr>
        <p:blipFill rotWithShape="1">
          <a:blip r:embed="rId3">
            <a:alphaModFix/>
          </a:blip>
          <a:srcRect b="0" l="0" r="0" t="0"/>
          <a:stretch/>
        </p:blipFill>
        <p:spPr>
          <a:xfrm>
            <a:off x="12530559" y="4134962"/>
            <a:ext cx="557887" cy="557887"/>
          </a:xfrm>
          <a:prstGeom prst="rect">
            <a:avLst/>
          </a:prstGeom>
          <a:noFill/>
          <a:ln>
            <a:noFill/>
          </a:ln>
        </p:spPr>
      </p:pic>
      <p:pic>
        <p:nvPicPr>
          <p:cNvPr id="123" name="Google Shape;123;p3"/>
          <p:cNvPicPr preferRelativeResize="0"/>
          <p:nvPr/>
        </p:nvPicPr>
        <p:blipFill rotWithShape="1">
          <a:blip r:embed="rId5">
            <a:alphaModFix/>
          </a:blip>
          <a:srcRect b="0" l="0" r="0" t="0"/>
          <a:stretch/>
        </p:blipFill>
        <p:spPr>
          <a:xfrm>
            <a:off x="14744111" y="-3111669"/>
            <a:ext cx="7878866" cy="7209162"/>
          </a:xfrm>
          <a:prstGeom prst="rect">
            <a:avLst/>
          </a:prstGeom>
          <a:noFill/>
          <a:ln>
            <a:noFill/>
          </a:ln>
        </p:spPr>
      </p:pic>
      <p:sp>
        <p:nvSpPr>
          <p:cNvPr id="124" name="Google Shape;124;p3"/>
          <p:cNvSpPr txBox="1"/>
          <p:nvPr/>
        </p:nvSpPr>
        <p:spPr>
          <a:xfrm>
            <a:off x="2927330" y="2057822"/>
            <a:ext cx="12433339" cy="1309897"/>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9800" u="none" cap="none" strike="noStrike">
                <a:solidFill>
                  <a:srgbClr val="000000"/>
                </a:solidFill>
                <a:latin typeface="League Spartan"/>
                <a:ea typeface="League Spartan"/>
                <a:cs typeface="League Spartan"/>
                <a:sym typeface="League Spartan"/>
              </a:rPr>
              <a:t>Overview</a:t>
            </a:r>
            <a:endParaRPr/>
          </a:p>
        </p:txBody>
      </p:sp>
      <p:sp>
        <p:nvSpPr>
          <p:cNvPr id="125" name="Google Shape;125;p3"/>
          <p:cNvSpPr txBox="1"/>
          <p:nvPr/>
        </p:nvSpPr>
        <p:spPr>
          <a:xfrm>
            <a:off x="5415220" y="8934768"/>
            <a:ext cx="745756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126" name="Google Shape;126;p3"/>
          <p:cNvSpPr txBox="1"/>
          <p:nvPr/>
        </p:nvSpPr>
        <p:spPr>
          <a:xfrm>
            <a:off x="2514198" y="4077812"/>
            <a:ext cx="3906648"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Introduction</a:t>
            </a:r>
            <a:endParaRPr/>
          </a:p>
        </p:txBody>
      </p:sp>
      <p:sp>
        <p:nvSpPr>
          <p:cNvPr id="127" name="Google Shape;127;p3"/>
          <p:cNvSpPr txBox="1"/>
          <p:nvPr/>
        </p:nvSpPr>
        <p:spPr>
          <a:xfrm>
            <a:off x="2514198" y="4848237"/>
            <a:ext cx="3906648"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Problem</a:t>
            </a:r>
            <a:endParaRPr/>
          </a:p>
        </p:txBody>
      </p:sp>
      <p:sp>
        <p:nvSpPr>
          <p:cNvPr id="128" name="Google Shape;128;p3"/>
          <p:cNvSpPr txBox="1"/>
          <p:nvPr/>
        </p:nvSpPr>
        <p:spPr>
          <a:xfrm>
            <a:off x="2514198" y="5618662"/>
            <a:ext cx="3906648"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Literary Review</a:t>
            </a:r>
            <a:endParaRPr/>
          </a:p>
        </p:txBody>
      </p:sp>
      <p:sp>
        <p:nvSpPr>
          <p:cNvPr id="129" name="Google Shape;129;p3"/>
          <p:cNvSpPr txBox="1"/>
          <p:nvPr/>
        </p:nvSpPr>
        <p:spPr>
          <a:xfrm>
            <a:off x="2514198" y="6389087"/>
            <a:ext cx="4765969"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Theoretical Framework</a:t>
            </a:r>
            <a:endParaRPr/>
          </a:p>
        </p:txBody>
      </p:sp>
      <p:sp>
        <p:nvSpPr>
          <p:cNvPr id="130" name="Google Shape;130;p3"/>
          <p:cNvSpPr txBox="1"/>
          <p:nvPr/>
        </p:nvSpPr>
        <p:spPr>
          <a:xfrm>
            <a:off x="8363085" y="4152749"/>
            <a:ext cx="3906648"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Objectives</a:t>
            </a:r>
            <a:endParaRPr/>
          </a:p>
        </p:txBody>
      </p:sp>
      <p:sp>
        <p:nvSpPr>
          <p:cNvPr id="131" name="Google Shape;131;p3"/>
          <p:cNvSpPr txBox="1"/>
          <p:nvPr/>
        </p:nvSpPr>
        <p:spPr>
          <a:xfrm>
            <a:off x="8363085" y="4883511"/>
            <a:ext cx="3906648"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Hypothesis</a:t>
            </a:r>
            <a:endParaRPr/>
          </a:p>
        </p:txBody>
      </p:sp>
      <p:sp>
        <p:nvSpPr>
          <p:cNvPr id="132" name="Google Shape;132;p3"/>
          <p:cNvSpPr txBox="1"/>
          <p:nvPr/>
        </p:nvSpPr>
        <p:spPr>
          <a:xfrm>
            <a:off x="13352652" y="4883511"/>
            <a:ext cx="3906648"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Conclusion</a:t>
            </a:r>
            <a:endParaRPr/>
          </a:p>
        </p:txBody>
      </p:sp>
      <p:sp>
        <p:nvSpPr>
          <p:cNvPr id="133" name="Google Shape;133;p3"/>
          <p:cNvSpPr txBox="1"/>
          <p:nvPr/>
        </p:nvSpPr>
        <p:spPr>
          <a:xfrm>
            <a:off x="8363085" y="5653936"/>
            <a:ext cx="3906648"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Methodology</a:t>
            </a:r>
            <a:endParaRPr/>
          </a:p>
        </p:txBody>
      </p:sp>
      <p:sp>
        <p:nvSpPr>
          <p:cNvPr id="134" name="Google Shape;134;p3"/>
          <p:cNvSpPr txBox="1"/>
          <p:nvPr/>
        </p:nvSpPr>
        <p:spPr>
          <a:xfrm>
            <a:off x="13352652" y="5653936"/>
            <a:ext cx="3906648"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Recommendations</a:t>
            </a:r>
            <a:endParaRPr/>
          </a:p>
        </p:txBody>
      </p:sp>
      <p:sp>
        <p:nvSpPr>
          <p:cNvPr id="135" name="Google Shape;135;p3"/>
          <p:cNvSpPr txBox="1"/>
          <p:nvPr/>
        </p:nvSpPr>
        <p:spPr>
          <a:xfrm>
            <a:off x="8363085" y="6424361"/>
            <a:ext cx="3906648"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Implementation</a:t>
            </a:r>
            <a:endParaRPr/>
          </a:p>
        </p:txBody>
      </p:sp>
      <p:sp>
        <p:nvSpPr>
          <p:cNvPr id="136" name="Google Shape;136;p3"/>
          <p:cNvSpPr txBox="1"/>
          <p:nvPr/>
        </p:nvSpPr>
        <p:spPr>
          <a:xfrm>
            <a:off x="13352652" y="4115281"/>
            <a:ext cx="3906648"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Result</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34D8"/>
        </a:solidFill>
      </p:bgPr>
    </p:bg>
    <p:spTree>
      <p:nvGrpSpPr>
        <p:cNvPr id="610" name="Shape 610"/>
        <p:cNvGrpSpPr/>
        <p:nvPr/>
      </p:nvGrpSpPr>
      <p:grpSpPr>
        <a:xfrm>
          <a:off x="0" y="0"/>
          <a:ext cx="0" cy="0"/>
          <a:chOff x="0" y="0"/>
          <a:chExt cx="0" cy="0"/>
        </a:xfrm>
      </p:grpSpPr>
      <p:pic>
        <p:nvPicPr>
          <p:cNvPr id="611" name="Google Shape;611;p39"/>
          <p:cNvPicPr preferRelativeResize="0"/>
          <p:nvPr/>
        </p:nvPicPr>
        <p:blipFill rotWithShape="1">
          <a:blip r:embed="rId3">
            <a:alphaModFix amt="50000"/>
          </a:blip>
          <a:srcRect b="0" l="0" r="0" t="0"/>
          <a:stretch/>
        </p:blipFill>
        <p:spPr>
          <a:xfrm rot="-6258019">
            <a:off x="-7215700" y="4027879"/>
            <a:ext cx="16085033" cy="16085033"/>
          </a:xfrm>
          <a:prstGeom prst="rect">
            <a:avLst/>
          </a:prstGeom>
          <a:noFill/>
          <a:ln>
            <a:noFill/>
          </a:ln>
        </p:spPr>
      </p:pic>
      <p:pic>
        <p:nvPicPr>
          <p:cNvPr id="612" name="Google Shape;612;p39"/>
          <p:cNvPicPr preferRelativeResize="0"/>
          <p:nvPr/>
        </p:nvPicPr>
        <p:blipFill rotWithShape="1">
          <a:blip r:embed="rId3">
            <a:alphaModFix amt="50000"/>
          </a:blip>
          <a:srcRect b="0" l="0" r="0" t="0"/>
          <a:stretch/>
        </p:blipFill>
        <p:spPr>
          <a:xfrm rot="-7452142">
            <a:off x="5196092" y="-8042516"/>
            <a:ext cx="16085033" cy="16085033"/>
          </a:xfrm>
          <a:prstGeom prst="rect">
            <a:avLst/>
          </a:prstGeom>
          <a:noFill/>
          <a:ln>
            <a:noFill/>
          </a:ln>
        </p:spPr>
      </p:pic>
      <p:pic>
        <p:nvPicPr>
          <p:cNvPr id="613" name="Google Shape;613;p39"/>
          <p:cNvPicPr preferRelativeResize="0"/>
          <p:nvPr/>
        </p:nvPicPr>
        <p:blipFill rotWithShape="1">
          <a:blip r:embed="rId4">
            <a:alphaModFix/>
          </a:blip>
          <a:srcRect b="0" l="0" r="0" t="0"/>
          <a:stretch/>
        </p:blipFill>
        <p:spPr>
          <a:xfrm>
            <a:off x="1028700" y="2758030"/>
            <a:ext cx="16230600" cy="5153216"/>
          </a:xfrm>
          <a:prstGeom prst="rect">
            <a:avLst/>
          </a:prstGeom>
          <a:noFill/>
          <a:ln>
            <a:noFill/>
          </a:ln>
        </p:spPr>
      </p:pic>
      <p:sp>
        <p:nvSpPr>
          <p:cNvPr id="614" name="Google Shape;614;p39"/>
          <p:cNvSpPr txBox="1"/>
          <p:nvPr/>
        </p:nvSpPr>
        <p:spPr>
          <a:xfrm>
            <a:off x="2927330" y="4993171"/>
            <a:ext cx="12433339" cy="1309897"/>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9800" u="none" cap="none" strike="noStrike">
                <a:solidFill>
                  <a:srgbClr val="FFFFFF"/>
                </a:solidFill>
                <a:latin typeface="League Spartan"/>
                <a:ea typeface="League Spartan"/>
                <a:cs typeface="League Spartan"/>
                <a:sym typeface="League Spartan"/>
              </a:rPr>
              <a:t>TERIMA KASIH</a:t>
            </a:r>
            <a:endParaRPr/>
          </a:p>
        </p:txBody>
      </p:sp>
      <p:sp>
        <p:nvSpPr>
          <p:cNvPr id="615" name="Google Shape;615;p39"/>
          <p:cNvSpPr txBox="1"/>
          <p:nvPr/>
        </p:nvSpPr>
        <p:spPr>
          <a:xfrm>
            <a:off x="5415220" y="8934768"/>
            <a:ext cx="745756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Rancangan Penelitian | Khairan</a:t>
            </a:r>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34D8"/>
        </a:solidFill>
      </p:bgPr>
    </p:bg>
    <p:spTree>
      <p:nvGrpSpPr>
        <p:cNvPr id="140" name="Shape 140"/>
        <p:cNvGrpSpPr/>
        <p:nvPr/>
      </p:nvGrpSpPr>
      <p:grpSpPr>
        <a:xfrm>
          <a:off x="0" y="0"/>
          <a:ext cx="0" cy="0"/>
          <a:chOff x="0" y="0"/>
          <a:chExt cx="0" cy="0"/>
        </a:xfrm>
      </p:grpSpPr>
      <p:pic>
        <p:nvPicPr>
          <p:cNvPr id="141" name="Google Shape;141;p4"/>
          <p:cNvPicPr preferRelativeResize="0"/>
          <p:nvPr/>
        </p:nvPicPr>
        <p:blipFill rotWithShape="1">
          <a:blip r:embed="rId3">
            <a:alphaModFix amt="50000"/>
          </a:blip>
          <a:srcRect b="0" l="0" r="0" t="0"/>
          <a:stretch/>
        </p:blipFill>
        <p:spPr>
          <a:xfrm rot="-6258019">
            <a:off x="-7215700" y="4027879"/>
            <a:ext cx="16085033" cy="16085033"/>
          </a:xfrm>
          <a:prstGeom prst="rect">
            <a:avLst/>
          </a:prstGeom>
          <a:noFill/>
          <a:ln>
            <a:noFill/>
          </a:ln>
        </p:spPr>
      </p:pic>
      <p:pic>
        <p:nvPicPr>
          <p:cNvPr id="142" name="Google Shape;142;p4"/>
          <p:cNvPicPr preferRelativeResize="0"/>
          <p:nvPr/>
        </p:nvPicPr>
        <p:blipFill rotWithShape="1">
          <a:blip r:embed="rId3">
            <a:alphaModFix amt="50000"/>
          </a:blip>
          <a:srcRect b="0" l="0" r="0" t="0"/>
          <a:stretch/>
        </p:blipFill>
        <p:spPr>
          <a:xfrm rot="-7452142">
            <a:off x="5196092" y="-8042516"/>
            <a:ext cx="16085033" cy="16085033"/>
          </a:xfrm>
          <a:prstGeom prst="rect">
            <a:avLst/>
          </a:prstGeom>
          <a:noFill/>
          <a:ln>
            <a:noFill/>
          </a:ln>
        </p:spPr>
      </p:pic>
      <p:sp>
        <p:nvSpPr>
          <p:cNvPr id="143" name="Google Shape;143;p4"/>
          <p:cNvSpPr txBox="1"/>
          <p:nvPr/>
        </p:nvSpPr>
        <p:spPr>
          <a:xfrm>
            <a:off x="2927330" y="1669195"/>
            <a:ext cx="12433339" cy="1309897"/>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9800" u="none" cap="none" strike="noStrike">
                <a:solidFill>
                  <a:srgbClr val="FFFFFF"/>
                </a:solidFill>
                <a:latin typeface="League Spartan"/>
                <a:ea typeface="League Spartan"/>
                <a:cs typeface="League Spartan"/>
                <a:sym typeface="League Spartan"/>
              </a:rPr>
              <a:t>Introduction</a:t>
            </a:r>
            <a:endParaRPr/>
          </a:p>
        </p:txBody>
      </p:sp>
      <p:sp>
        <p:nvSpPr>
          <p:cNvPr id="144" name="Google Shape;144;p4"/>
          <p:cNvSpPr txBox="1"/>
          <p:nvPr/>
        </p:nvSpPr>
        <p:spPr>
          <a:xfrm>
            <a:off x="5415220" y="9191625"/>
            <a:ext cx="745756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Rancangan Penelitian | Khairan</a:t>
            </a:r>
            <a:endParaRPr/>
          </a:p>
        </p:txBody>
      </p:sp>
      <p:sp>
        <p:nvSpPr>
          <p:cNvPr id="145" name="Google Shape;145;p4"/>
          <p:cNvSpPr txBox="1"/>
          <p:nvPr/>
        </p:nvSpPr>
        <p:spPr>
          <a:xfrm>
            <a:off x="5415220" y="448310"/>
            <a:ext cx="745756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04/38</a:t>
            </a:r>
            <a:endParaRPr/>
          </a:p>
        </p:txBody>
      </p:sp>
      <p:sp>
        <p:nvSpPr>
          <p:cNvPr id="146" name="Google Shape;146;p4"/>
          <p:cNvSpPr txBox="1"/>
          <p:nvPr/>
        </p:nvSpPr>
        <p:spPr>
          <a:xfrm>
            <a:off x="2437606" y="2921942"/>
            <a:ext cx="13412788" cy="5999480"/>
          </a:xfrm>
          <a:prstGeom prst="rect">
            <a:avLst/>
          </a:prstGeom>
          <a:noFill/>
          <a:ln>
            <a:noFill/>
          </a:ln>
        </p:spPr>
        <p:txBody>
          <a:bodyPr anchorCtr="0" anchor="t" bIns="0" lIns="0" spcFirstLastPara="1" rIns="0" wrap="square" tIns="0">
            <a:spAutoFit/>
          </a:bodyPr>
          <a:lstStyle/>
          <a:p>
            <a:pPr indent="-248286" lvl="1" marL="496572" marR="0" rtl="0" algn="l">
              <a:lnSpc>
                <a:spcPct val="140000"/>
              </a:lnSpc>
              <a:spcBef>
                <a:spcPts val="0"/>
              </a:spcBef>
              <a:spcAft>
                <a:spcPts val="0"/>
              </a:spcAft>
              <a:buClr>
                <a:srgbClr val="FFFFFF"/>
              </a:buClr>
              <a:buSzPts val="2300"/>
              <a:buFont typeface="Arial"/>
              <a:buChar char="•"/>
            </a:pPr>
            <a:r>
              <a:rPr b="0" i="0" lang="en-US" sz="2300" u="none" cap="none" strike="noStrike">
                <a:solidFill>
                  <a:srgbClr val="FFFFFF"/>
                </a:solidFill>
                <a:latin typeface="Arial"/>
                <a:ea typeface="Arial"/>
                <a:cs typeface="Arial"/>
                <a:sym typeface="Arial"/>
              </a:rPr>
              <a:t>PTKIN dituntut untuk berakslerasi dan bertransformasi dalam rangka memberikan pelayanan yang prima, efesien dan efektif (Fauzi 2016).</a:t>
            </a:r>
            <a:endParaRPr/>
          </a:p>
          <a:p>
            <a:pPr indent="-248286" lvl="1" marL="496572" marR="0" rtl="0" algn="l">
              <a:lnSpc>
                <a:spcPct val="140000"/>
              </a:lnSpc>
              <a:spcBef>
                <a:spcPts val="0"/>
              </a:spcBef>
              <a:spcAft>
                <a:spcPts val="0"/>
              </a:spcAft>
              <a:buClr>
                <a:srgbClr val="FFFFFF"/>
              </a:buClr>
              <a:buSzPts val="2300"/>
              <a:buFont typeface="Arial"/>
              <a:buChar char="•"/>
            </a:pPr>
            <a:r>
              <a:rPr b="0" i="0" lang="en-US" sz="2300" u="none" cap="none" strike="noStrike">
                <a:solidFill>
                  <a:srgbClr val="FFFFFF"/>
                </a:solidFill>
                <a:latin typeface="Arial"/>
                <a:ea typeface="Arial"/>
                <a:cs typeface="Arial"/>
                <a:sym typeface="Arial"/>
              </a:rPr>
              <a:t>Masih ditemukan sejumlah kendala dalam pelaksanaan kenaikan jabatan fungsional dosen diantarannya: kualitas layanan yang kurang efesien dan efektif, keterlibatan program studi dalam mendorong dosen untuk melakukan pengurusan jabatan fungsional masih cukup rendah, wadah atau tempat konsultasi khusus mengenai proses kenaikan jabatan fungsional dosen belum tersedia, terakhir keterbatasan akses informasi mengenai jadwal kenaikan jabatan fungsional belum tersosialisasikan dengan baik (Hasil Observasi Awal).</a:t>
            </a:r>
            <a:endParaRPr/>
          </a:p>
          <a:p>
            <a:pPr indent="-248286" lvl="1" marL="496572" marR="0" rtl="0" algn="l">
              <a:lnSpc>
                <a:spcPct val="140000"/>
              </a:lnSpc>
              <a:spcBef>
                <a:spcPts val="0"/>
              </a:spcBef>
              <a:spcAft>
                <a:spcPts val="0"/>
              </a:spcAft>
              <a:buClr>
                <a:srgbClr val="FFFFFF"/>
              </a:buClr>
              <a:buSzPts val="2300"/>
              <a:buFont typeface="Arial"/>
              <a:buChar char="•"/>
            </a:pPr>
            <a:r>
              <a:rPr b="0" i="0" lang="en-US" sz="2300" u="none" cap="none" strike="noStrike">
                <a:solidFill>
                  <a:srgbClr val="FFFFFF"/>
                </a:solidFill>
                <a:latin typeface="Arial"/>
                <a:ea typeface="Arial"/>
                <a:cs typeface="Arial"/>
                <a:sym typeface="Arial"/>
              </a:rPr>
              <a:t>Kajian yang membahas kualitas pelayanan masih parsial, artinya masih dibahas menyeluruh dan digabungkan untuk keperluan evaluasi oleh Perguruan Tinggi melalui Lembaga Penjaminan Mutu, misalnya laporan survey kepuasan civitas akademika yang melaporkan secara keseluruhan kepuasan civitas akademika dari berbagai aspek (Dwirahayu et al. 2018).</a:t>
            </a:r>
            <a:endParaRPr/>
          </a:p>
          <a:p>
            <a:pPr indent="-248286" lvl="1" marL="496572" marR="0" rtl="0" algn="l">
              <a:lnSpc>
                <a:spcPct val="140000"/>
              </a:lnSpc>
              <a:spcBef>
                <a:spcPts val="0"/>
              </a:spcBef>
              <a:spcAft>
                <a:spcPts val="0"/>
              </a:spcAft>
              <a:buClr>
                <a:srgbClr val="FFFFFF"/>
              </a:buClr>
              <a:buSzPts val="2300"/>
              <a:buFont typeface="Arial"/>
              <a:buChar char="•"/>
            </a:pPr>
            <a:r>
              <a:rPr b="0" i="0" lang="en-US" sz="2300" u="none" cap="none" strike="noStrike">
                <a:solidFill>
                  <a:srgbClr val="FFFFFF"/>
                </a:solidFill>
                <a:latin typeface="Arial"/>
                <a:ea typeface="Arial"/>
                <a:cs typeface="Arial"/>
                <a:sym typeface="Arial"/>
              </a:rPr>
              <a:t>Teori kualitas layanan yang digunakan mengadopsi teori SERVQUAL yang memiliki lima faktor utama, yakni: 1) Reliability, 2) Assurance, 3) Tangibility, 4) Empathy, dan 5) Responsiveness (Hardiyansyah 2018).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5"/>
          <p:cNvPicPr preferRelativeResize="0"/>
          <p:nvPr/>
        </p:nvPicPr>
        <p:blipFill rotWithShape="1">
          <a:blip r:embed="rId3">
            <a:alphaModFix/>
          </a:blip>
          <a:srcRect b="0" l="0" r="0" t="0"/>
          <a:stretch/>
        </p:blipFill>
        <p:spPr>
          <a:xfrm>
            <a:off x="1292017" y="5364187"/>
            <a:ext cx="636961" cy="1423377"/>
          </a:xfrm>
          <a:prstGeom prst="rect">
            <a:avLst/>
          </a:prstGeom>
          <a:noFill/>
          <a:ln>
            <a:noFill/>
          </a:ln>
        </p:spPr>
      </p:pic>
      <p:pic>
        <p:nvPicPr>
          <p:cNvPr id="152" name="Google Shape;152;p5"/>
          <p:cNvPicPr preferRelativeResize="0"/>
          <p:nvPr/>
        </p:nvPicPr>
        <p:blipFill rotWithShape="1">
          <a:blip r:embed="rId4">
            <a:alphaModFix/>
          </a:blip>
          <a:srcRect b="0" l="0" r="0" t="0"/>
          <a:stretch/>
        </p:blipFill>
        <p:spPr>
          <a:xfrm>
            <a:off x="9144000" y="1028700"/>
            <a:ext cx="1019079" cy="1423377"/>
          </a:xfrm>
          <a:prstGeom prst="rect">
            <a:avLst/>
          </a:prstGeom>
          <a:noFill/>
          <a:ln>
            <a:noFill/>
          </a:ln>
        </p:spPr>
      </p:pic>
      <p:pic>
        <p:nvPicPr>
          <p:cNvPr id="153" name="Google Shape;153;p5"/>
          <p:cNvPicPr preferRelativeResize="0"/>
          <p:nvPr/>
        </p:nvPicPr>
        <p:blipFill rotWithShape="1">
          <a:blip r:embed="rId5">
            <a:alphaModFix/>
          </a:blip>
          <a:srcRect b="0" l="0" r="0" t="0"/>
          <a:stretch/>
        </p:blipFill>
        <p:spPr>
          <a:xfrm>
            <a:off x="9394925" y="4010744"/>
            <a:ext cx="7864375" cy="8975036"/>
          </a:xfrm>
          <a:prstGeom prst="rect">
            <a:avLst/>
          </a:prstGeom>
          <a:noFill/>
          <a:ln>
            <a:noFill/>
          </a:ln>
        </p:spPr>
      </p:pic>
      <p:sp>
        <p:nvSpPr>
          <p:cNvPr id="154" name="Google Shape;154;p5"/>
          <p:cNvSpPr txBox="1"/>
          <p:nvPr/>
        </p:nvSpPr>
        <p:spPr>
          <a:xfrm>
            <a:off x="1292017" y="3184286"/>
            <a:ext cx="8871062" cy="1548456"/>
          </a:xfrm>
          <a:prstGeom prst="rect">
            <a:avLst/>
          </a:prstGeom>
          <a:noFill/>
          <a:ln>
            <a:noFill/>
          </a:ln>
        </p:spPr>
        <p:txBody>
          <a:bodyPr anchorCtr="0" anchor="t" bIns="0" lIns="0" spcFirstLastPara="1" rIns="0" wrap="square" tIns="0">
            <a:spAutoFit/>
          </a:bodyPr>
          <a:lstStyle/>
          <a:p>
            <a:pPr indent="0" lvl="0" marL="0" marR="0" rtl="0" algn="l">
              <a:lnSpc>
                <a:spcPct val="102002"/>
              </a:lnSpc>
              <a:spcBef>
                <a:spcPts val="0"/>
              </a:spcBef>
              <a:spcAft>
                <a:spcPts val="0"/>
              </a:spcAft>
              <a:buNone/>
            </a:pPr>
            <a:r>
              <a:rPr b="0" i="0" lang="en-US" sz="11486" u="none" cap="none" strike="noStrike">
                <a:solidFill>
                  <a:srgbClr val="000000"/>
                </a:solidFill>
                <a:latin typeface="League Spartan"/>
                <a:ea typeface="League Spartan"/>
                <a:cs typeface="League Spartan"/>
                <a:sym typeface="League Spartan"/>
              </a:rPr>
              <a:t>Problems</a:t>
            </a:r>
            <a:endParaRPr/>
          </a:p>
        </p:txBody>
      </p:sp>
      <p:sp>
        <p:nvSpPr>
          <p:cNvPr id="155" name="Google Shape;155;p5"/>
          <p:cNvSpPr txBox="1"/>
          <p:nvPr/>
        </p:nvSpPr>
        <p:spPr>
          <a:xfrm>
            <a:off x="10696479" y="9514339"/>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
        <p:nvSpPr>
          <p:cNvPr id="156" name="Google Shape;156;p5"/>
          <p:cNvSpPr txBox="1"/>
          <p:nvPr/>
        </p:nvSpPr>
        <p:spPr>
          <a:xfrm>
            <a:off x="1028700" y="743927"/>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05/38</a:t>
            </a:r>
            <a:endParaRPr/>
          </a:p>
        </p:txBody>
      </p:sp>
      <p:sp>
        <p:nvSpPr>
          <p:cNvPr id="157" name="Google Shape;157;p5"/>
          <p:cNvSpPr txBox="1"/>
          <p:nvPr/>
        </p:nvSpPr>
        <p:spPr>
          <a:xfrm>
            <a:off x="2462378" y="5307037"/>
            <a:ext cx="8477083" cy="4187190"/>
          </a:xfrm>
          <a:prstGeom prst="rect">
            <a:avLst/>
          </a:prstGeom>
          <a:noFill/>
          <a:ln>
            <a:noFill/>
          </a:ln>
        </p:spPr>
        <p:txBody>
          <a:bodyPr anchorCtr="0" anchor="t" bIns="0" lIns="0" spcFirstLastPara="1" rIns="0" wrap="square" tIns="0">
            <a:spAutoFit/>
          </a:bodyPr>
          <a:lstStyle/>
          <a:p>
            <a:pPr indent="-259080" lvl="1" marL="518161" marR="0" rtl="0" algn="l">
              <a:lnSpc>
                <a:spcPct val="14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Berapa tingkat reliabilitas layanan kenaikan jabatan fungsional dosen di PTKIN Kementerian Agama?</a:t>
            </a:r>
            <a:endParaRPr/>
          </a:p>
          <a:p>
            <a:pPr indent="-259080" lvl="1" marL="518161" marR="0" rtl="0" algn="l">
              <a:lnSpc>
                <a:spcPct val="14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Berapa tingkat Assurance layanan kenaikan jabatan fungsional dosen di PTKIN Kementerian Agama? </a:t>
            </a:r>
            <a:endParaRPr/>
          </a:p>
          <a:p>
            <a:pPr indent="-259080" lvl="1" marL="518161" marR="0" rtl="0" algn="l">
              <a:lnSpc>
                <a:spcPct val="14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Berapa tingkat tangibel layanan kenaikan jabatan fungsional dosen di PTKIN Kementerian Agama? </a:t>
            </a:r>
            <a:endParaRPr/>
          </a:p>
          <a:p>
            <a:pPr indent="-259080" lvl="1" marL="518161" marR="0" rtl="0" algn="l">
              <a:lnSpc>
                <a:spcPct val="14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Berapa tingkat empati layanan kenaikan jabatan fungsional dosen di PTKIN Kementerian Agama? </a:t>
            </a:r>
            <a:endParaRPr/>
          </a:p>
          <a:p>
            <a:pPr indent="-259080" lvl="1" marL="518161" marR="0" rtl="0" algn="l">
              <a:lnSpc>
                <a:spcPct val="14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Berapa tingkat responsif layanan layanan kenaikan jabatan fungsional dosen di PTKIN Kementerian Agama?</a:t>
            </a:r>
            <a:endParaRPr/>
          </a:p>
        </p:txBody>
      </p:sp>
      <p:sp>
        <p:nvSpPr>
          <p:cNvPr id="158" name="Google Shape;158;p5"/>
          <p:cNvSpPr txBox="1"/>
          <p:nvPr/>
        </p:nvSpPr>
        <p:spPr>
          <a:xfrm>
            <a:off x="10696479" y="971550"/>
            <a:ext cx="6032803" cy="1746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500" u="none" cap="none" strike="noStrike">
                <a:solidFill>
                  <a:srgbClr val="000000"/>
                </a:solidFill>
                <a:latin typeface="Arial"/>
                <a:ea typeface="Arial"/>
                <a:cs typeface="Arial"/>
                <a:sym typeface="Arial"/>
              </a:rPr>
              <a:t>Seberapa besar pengaruh langsung dan tidak langsung kualitas pelayanan terhadap kepuasan dosen dalam mengajukan kenaikan jabatan fungsional?</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34D8"/>
        </a:solidFill>
      </p:bgPr>
    </p:bg>
    <p:spTree>
      <p:nvGrpSpPr>
        <p:cNvPr id="162" name="Shape 162"/>
        <p:cNvGrpSpPr/>
        <p:nvPr/>
      </p:nvGrpSpPr>
      <p:grpSpPr>
        <a:xfrm>
          <a:off x="0" y="0"/>
          <a:ext cx="0" cy="0"/>
          <a:chOff x="0" y="0"/>
          <a:chExt cx="0" cy="0"/>
        </a:xfrm>
      </p:grpSpPr>
      <p:pic>
        <p:nvPicPr>
          <p:cNvPr id="163" name="Google Shape;163;p6"/>
          <p:cNvPicPr preferRelativeResize="0"/>
          <p:nvPr/>
        </p:nvPicPr>
        <p:blipFill rotWithShape="1">
          <a:blip r:embed="rId3">
            <a:alphaModFix/>
          </a:blip>
          <a:srcRect b="0" l="0" r="0" t="0"/>
          <a:stretch/>
        </p:blipFill>
        <p:spPr>
          <a:xfrm>
            <a:off x="-1528000" y="-2693880"/>
            <a:ext cx="21344000" cy="13500080"/>
          </a:xfrm>
          <a:prstGeom prst="rect">
            <a:avLst/>
          </a:prstGeom>
          <a:noFill/>
          <a:ln>
            <a:noFill/>
          </a:ln>
        </p:spPr>
      </p:pic>
      <p:sp>
        <p:nvSpPr>
          <p:cNvPr id="164" name="Google Shape;164;p6"/>
          <p:cNvSpPr txBox="1"/>
          <p:nvPr/>
        </p:nvSpPr>
        <p:spPr>
          <a:xfrm>
            <a:off x="1028700" y="1123950"/>
            <a:ext cx="7190387" cy="813435"/>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6000" u="none" cap="none" strike="noStrike">
                <a:solidFill>
                  <a:srgbClr val="000000"/>
                </a:solidFill>
                <a:latin typeface="League Spartan"/>
                <a:ea typeface="League Spartan"/>
                <a:cs typeface="League Spartan"/>
                <a:sym typeface="League Spartan"/>
              </a:rPr>
              <a:t>Literary Review</a:t>
            </a:r>
            <a:endParaRPr/>
          </a:p>
        </p:txBody>
      </p:sp>
      <p:sp>
        <p:nvSpPr>
          <p:cNvPr id="165" name="Google Shape;165;p6"/>
          <p:cNvSpPr txBox="1"/>
          <p:nvPr/>
        </p:nvSpPr>
        <p:spPr>
          <a:xfrm>
            <a:off x="1028700" y="2799398"/>
            <a:ext cx="1559087" cy="813318"/>
          </a:xfrm>
          <a:prstGeom prst="rect">
            <a:avLst/>
          </a:prstGeom>
          <a:noFill/>
          <a:ln>
            <a:noFill/>
          </a:ln>
        </p:spPr>
        <p:txBody>
          <a:bodyPr anchorCtr="0" anchor="t" bIns="0" lIns="0" spcFirstLastPara="1" rIns="0" wrap="square" tIns="0">
            <a:spAutoFit/>
          </a:bodyPr>
          <a:lstStyle/>
          <a:p>
            <a:pPr indent="0" lvl="0" marL="0" marR="0" rtl="0" algn="l">
              <a:lnSpc>
                <a:spcPct val="102002"/>
              </a:lnSpc>
              <a:spcBef>
                <a:spcPts val="0"/>
              </a:spcBef>
              <a:spcAft>
                <a:spcPts val="0"/>
              </a:spcAft>
              <a:buNone/>
            </a:pPr>
            <a:r>
              <a:rPr b="0" i="0" lang="en-US" sz="5994" u="none" cap="none" strike="noStrike">
                <a:solidFill>
                  <a:srgbClr val="8134D8"/>
                </a:solidFill>
                <a:latin typeface="League Spartan"/>
                <a:ea typeface="League Spartan"/>
                <a:cs typeface="League Spartan"/>
                <a:sym typeface="League Spartan"/>
              </a:rPr>
              <a:t>01</a:t>
            </a:r>
            <a:endParaRPr/>
          </a:p>
        </p:txBody>
      </p:sp>
      <p:sp>
        <p:nvSpPr>
          <p:cNvPr id="166" name="Google Shape;166;p6"/>
          <p:cNvSpPr txBox="1"/>
          <p:nvPr/>
        </p:nvSpPr>
        <p:spPr>
          <a:xfrm>
            <a:off x="9082641" y="2799398"/>
            <a:ext cx="1559087" cy="813318"/>
          </a:xfrm>
          <a:prstGeom prst="rect">
            <a:avLst/>
          </a:prstGeom>
          <a:noFill/>
          <a:ln>
            <a:noFill/>
          </a:ln>
        </p:spPr>
        <p:txBody>
          <a:bodyPr anchorCtr="0" anchor="t" bIns="0" lIns="0" spcFirstLastPara="1" rIns="0" wrap="square" tIns="0">
            <a:spAutoFit/>
          </a:bodyPr>
          <a:lstStyle/>
          <a:p>
            <a:pPr indent="0" lvl="0" marL="0" marR="0" rtl="0" algn="l">
              <a:lnSpc>
                <a:spcPct val="102002"/>
              </a:lnSpc>
              <a:spcBef>
                <a:spcPts val="0"/>
              </a:spcBef>
              <a:spcAft>
                <a:spcPts val="0"/>
              </a:spcAft>
              <a:buNone/>
            </a:pPr>
            <a:r>
              <a:rPr b="0" i="0" lang="en-US" sz="5994" u="none" cap="none" strike="noStrike">
                <a:solidFill>
                  <a:srgbClr val="8134D8"/>
                </a:solidFill>
                <a:latin typeface="League Spartan"/>
                <a:ea typeface="League Spartan"/>
                <a:cs typeface="League Spartan"/>
                <a:sym typeface="League Spartan"/>
              </a:rPr>
              <a:t>03</a:t>
            </a:r>
            <a:endParaRPr/>
          </a:p>
        </p:txBody>
      </p:sp>
      <p:sp>
        <p:nvSpPr>
          <p:cNvPr id="167" name="Google Shape;167;p6"/>
          <p:cNvSpPr txBox="1"/>
          <p:nvPr/>
        </p:nvSpPr>
        <p:spPr>
          <a:xfrm>
            <a:off x="1028700" y="5647490"/>
            <a:ext cx="1559087" cy="813318"/>
          </a:xfrm>
          <a:prstGeom prst="rect">
            <a:avLst/>
          </a:prstGeom>
          <a:noFill/>
          <a:ln>
            <a:noFill/>
          </a:ln>
        </p:spPr>
        <p:txBody>
          <a:bodyPr anchorCtr="0" anchor="t" bIns="0" lIns="0" spcFirstLastPara="1" rIns="0" wrap="square" tIns="0">
            <a:spAutoFit/>
          </a:bodyPr>
          <a:lstStyle/>
          <a:p>
            <a:pPr indent="0" lvl="0" marL="0" marR="0" rtl="0" algn="l">
              <a:lnSpc>
                <a:spcPct val="102002"/>
              </a:lnSpc>
              <a:spcBef>
                <a:spcPts val="0"/>
              </a:spcBef>
              <a:spcAft>
                <a:spcPts val="0"/>
              </a:spcAft>
              <a:buNone/>
            </a:pPr>
            <a:r>
              <a:rPr b="0" i="0" lang="en-US" sz="5994" u="none" cap="none" strike="noStrike">
                <a:solidFill>
                  <a:srgbClr val="8134D8"/>
                </a:solidFill>
                <a:latin typeface="League Spartan"/>
                <a:ea typeface="League Spartan"/>
                <a:cs typeface="League Spartan"/>
                <a:sym typeface="League Spartan"/>
              </a:rPr>
              <a:t>02</a:t>
            </a:r>
            <a:endParaRPr/>
          </a:p>
        </p:txBody>
      </p:sp>
      <p:sp>
        <p:nvSpPr>
          <p:cNvPr id="168" name="Google Shape;168;p6"/>
          <p:cNvSpPr txBox="1"/>
          <p:nvPr/>
        </p:nvSpPr>
        <p:spPr>
          <a:xfrm>
            <a:off x="9082641" y="5647490"/>
            <a:ext cx="1559087" cy="813318"/>
          </a:xfrm>
          <a:prstGeom prst="rect">
            <a:avLst/>
          </a:prstGeom>
          <a:noFill/>
          <a:ln>
            <a:noFill/>
          </a:ln>
        </p:spPr>
        <p:txBody>
          <a:bodyPr anchorCtr="0" anchor="t" bIns="0" lIns="0" spcFirstLastPara="1" rIns="0" wrap="square" tIns="0">
            <a:spAutoFit/>
          </a:bodyPr>
          <a:lstStyle/>
          <a:p>
            <a:pPr indent="0" lvl="0" marL="0" marR="0" rtl="0" algn="l">
              <a:lnSpc>
                <a:spcPct val="102002"/>
              </a:lnSpc>
              <a:spcBef>
                <a:spcPts val="0"/>
              </a:spcBef>
              <a:spcAft>
                <a:spcPts val="0"/>
              </a:spcAft>
              <a:buNone/>
            </a:pPr>
            <a:r>
              <a:rPr b="0" i="0" lang="en-US" sz="5994" u="none" cap="none" strike="noStrike">
                <a:solidFill>
                  <a:srgbClr val="8134D8"/>
                </a:solidFill>
                <a:latin typeface="League Spartan"/>
                <a:ea typeface="League Spartan"/>
                <a:cs typeface="League Spartan"/>
                <a:sym typeface="League Spartan"/>
              </a:rPr>
              <a:t>04</a:t>
            </a:r>
            <a:endParaRPr/>
          </a:p>
        </p:txBody>
      </p:sp>
      <p:sp>
        <p:nvSpPr>
          <p:cNvPr id="169" name="Google Shape;169;p6"/>
          <p:cNvSpPr txBox="1"/>
          <p:nvPr/>
        </p:nvSpPr>
        <p:spPr>
          <a:xfrm>
            <a:off x="2373862" y="2599373"/>
            <a:ext cx="6235117" cy="22231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al"/>
                <a:ea typeface="Arial"/>
                <a:cs typeface="Arial"/>
                <a:sym typeface="Arial"/>
              </a:rPr>
              <a:t>Kualitas layanan dapat diartikan sebagai suatu bentuk persepsi dan/atau tanggapan dari orang lain mengenai layanan yang diberikan apakah sesuai dengan espektasi mereka. Kualitas pelayanan harus memiliki kriteria-kriteria tertentu sebagai penciri, agar dapat diukur dan dioperasionalkan (Nurdin 2019)</a:t>
            </a:r>
            <a:endParaRPr/>
          </a:p>
        </p:txBody>
      </p:sp>
      <p:sp>
        <p:nvSpPr>
          <p:cNvPr id="170" name="Google Shape;170;p6"/>
          <p:cNvSpPr txBox="1"/>
          <p:nvPr/>
        </p:nvSpPr>
        <p:spPr>
          <a:xfrm>
            <a:off x="10427802" y="2599373"/>
            <a:ext cx="6235117" cy="1944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000000"/>
                </a:solidFill>
                <a:latin typeface="Arial"/>
                <a:ea typeface="Arial"/>
                <a:cs typeface="Arial"/>
                <a:sym typeface="Arial"/>
              </a:rPr>
              <a:t>Penelitian Syahril Gunawan dkk serta penelitian yang dilakukan oleh Elfrida dkk pada tahun 2021, menemukan bahwa kualitas layanan memberikan pengaruh signifikan bagi kepuasan pihak yang dilayani (Elfrida et al. 2021; Gunawan et al. 2021)</a:t>
            </a:r>
            <a:endParaRPr/>
          </a:p>
        </p:txBody>
      </p:sp>
      <p:sp>
        <p:nvSpPr>
          <p:cNvPr id="171" name="Google Shape;171;p6"/>
          <p:cNvSpPr txBox="1"/>
          <p:nvPr/>
        </p:nvSpPr>
        <p:spPr>
          <a:xfrm>
            <a:off x="2373862" y="5443537"/>
            <a:ext cx="6235117" cy="18516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al"/>
                <a:ea typeface="Arial"/>
                <a:cs typeface="Arial"/>
                <a:sym typeface="Arial"/>
              </a:rPr>
              <a:t>SERVQUAL memiliki lima faktor utama yang menjadi kunci pengukuran baik atau buruknya pelayanan yang diberikan, yakni: 1) Reliability, 2) Assurance, 3) Tangibility, 4) Empathy, dan 5) Responsiveness (Hardiyansyah 2018).</a:t>
            </a:r>
            <a:endParaRPr/>
          </a:p>
        </p:txBody>
      </p:sp>
      <p:sp>
        <p:nvSpPr>
          <p:cNvPr id="172" name="Google Shape;172;p6"/>
          <p:cNvSpPr txBox="1"/>
          <p:nvPr/>
        </p:nvSpPr>
        <p:spPr>
          <a:xfrm>
            <a:off x="10427802" y="5443537"/>
            <a:ext cx="6235117" cy="25946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al"/>
                <a:ea typeface="Arial"/>
                <a:cs typeface="Arial"/>
                <a:sym typeface="Arial"/>
              </a:rPr>
              <a:t>Sugiarto dan Octaviana, Kusumadewi Purba dan Sailan, dan Anifah dkk menyatakan bahwa atribut Tangibility dan Assurance harus menjadi prioritas peningkatan dalam pengukuran kualitas layanan (Anifah, Simanjorang, and Yuniati 2021; Kusumadewi Purba and Sailan 2020; Sugiarto and Octaviana 2021).</a:t>
            </a:r>
            <a:endParaRPr/>
          </a:p>
        </p:txBody>
      </p:sp>
      <p:sp>
        <p:nvSpPr>
          <p:cNvPr id="173" name="Google Shape;173;p6"/>
          <p:cNvSpPr txBox="1"/>
          <p:nvPr/>
        </p:nvSpPr>
        <p:spPr>
          <a:xfrm>
            <a:off x="5415220" y="8934768"/>
            <a:ext cx="745756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Rancangan Penelitian | Khairan</a:t>
            </a:r>
            <a:endParaRPr/>
          </a:p>
        </p:txBody>
      </p:sp>
      <p:sp>
        <p:nvSpPr>
          <p:cNvPr id="174" name="Google Shape;174;p6"/>
          <p:cNvSpPr txBox="1"/>
          <p:nvPr/>
        </p:nvSpPr>
        <p:spPr>
          <a:xfrm>
            <a:off x="14222879" y="705168"/>
            <a:ext cx="3036421"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06/38</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7"/>
          <p:cNvPicPr preferRelativeResize="0"/>
          <p:nvPr/>
        </p:nvPicPr>
        <p:blipFill rotWithShape="1">
          <a:blip r:embed="rId3">
            <a:alphaModFix/>
          </a:blip>
          <a:srcRect b="0" l="0" r="0" t="0"/>
          <a:stretch/>
        </p:blipFill>
        <p:spPr>
          <a:xfrm>
            <a:off x="4590971" y="9001443"/>
            <a:ext cx="9106058" cy="8229600"/>
          </a:xfrm>
          <a:prstGeom prst="rect">
            <a:avLst/>
          </a:prstGeom>
          <a:noFill/>
          <a:ln>
            <a:noFill/>
          </a:ln>
        </p:spPr>
      </p:pic>
      <p:pic>
        <p:nvPicPr>
          <p:cNvPr id="180" name="Google Shape;180;p7"/>
          <p:cNvPicPr preferRelativeResize="0"/>
          <p:nvPr/>
        </p:nvPicPr>
        <p:blipFill rotWithShape="1">
          <a:blip r:embed="rId4">
            <a:alphaModFix/>
          </a:blip>
          <a:srcRect b="0" l="0" r="0" t="0"/>
          <a:stretch/>
        </p:blipFill>
        <p:spPr>
          <a:xfrm>
            <a:off x="16574840" y="2057400"/>
            <a:ext cx="7036308" cy="8229600"/>
          </a:xfrm>
          <a:prstGeom prst="rect">
            <a:avLst/>
          </a:prstGeom>
          <a:noFill/>
          <a:ln>
            <a:noFill/>
          </a:ln>
        </p:spPr>
      </p:pic>
      <p:pic>
        <p:nvPicPr>
          <p:cNvPr id="181" name="Google Shape;181;p7"/>
          <p:cNvPicPr preferRelativeResize="0"/>
          <p:nvPr/>
        </p:nvPicPr>
        <p:blipFill rotWithShape="1">
          <a:blip r:embed="rId5">
            <a:alphaModFix/>
          </a:blip>
          <a:srcRect b="119" l="9" r="36" t="136"/>
          <a:stretch/>
        </p:blipFill>
        <p:spPr>
          <a:xfrm>
            <a:off x="7722083" y="3314700"/>
            <a:ext cx="8852757" cy="4560419"/>
          </a:xfrm>
          <a:prstGeom prst="rect">
            <a:avLst/>
          </a:prstGeom>
          <a:noFill/>
          <a:ln>
            <a:noFill/>
          </a:ln>
        </p:spPr>
      </p:pic>
      <p:sp>
        <p:nvSpPr>
          <p:cNvPr id="182" name="Google Shape;182;p7"/>
          <p:cNvSpPr txBox="1"/>
          <p:nvPr/>
        </p:nvSpPr>
        <p:spPr>
          <a:xfrm>
            <a:off x="423930" y="817817"/>
            <a:ext cx="11844080" cy="964692"/>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Theoretical Framework</a:t>
            </a:r>
            <a:endParaRPr/>
          </a:p>
        </p:txBody>
      </p:sp>
      <p:sp>
        <p:nvSpPr>
          <p:cNvPr id="183" name="Google Shape;183;p7"/>
          <p:cNvSpPr txBox="1"/>
          <p:nvPr/>
        </p:nvSpPr>
        <p:spPr>
          <a:xfrm>
            <a:off x="446444" y="2220659"/>
            <a:ext cx="4364006" cy="539115"/>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3999" u="none" cap="none" strike="noStrike">
                <a:solidFill>
                  <a:srgbClr val="8134D8"/>
                </a:solidFill>
                <a:latin typeface="League Spartan"/>
                <a:ea typeface="League Spartan"/>
                <a:cs typeface="League Spartan"/>
                <a:sym typeface="League Spartan"/>
              </a:rPr>
              <a:t>Overview</a:t>
            </a:r>
            <a:endParaRPr/>
          </a:p>
        </p:txBody>
      </p:sp>
      <p:sp>
        <p:nvSpPr>
          <p:cNvPr id="184" name="Google Shape;184;p7"/>
          <p:cNvSpPr txBox="1"/>
          <p:nvPr/>
        </p:nvSpPr>
        <p:spPr>
          <a:xfrm>
            <a:off x="16130141" y="962025"/>
            <a:ext cx="1138684"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07/38</a:t>
            </a:r>
            <a:endParaRPr/>
          </a:p>
        </p:txBody>
      </p:sp>
      <p:sp>
        <p:nvSpPr>
          <p:cNvPr id="185" name="Google Shape;185;p7"/>
          <p:cNvSpPr txBox="1"/>
          <p:nvPr/>
        </p:nvSpPr>
        <p:spPr>
          <a:xfrm>
            <a:off x="423930" y="2921699"/>
            <a:ext cx="7084485" cy="5650230"/>
          </a:xfrm>
          <a:prstGeom prst="rect">
            <a:avLst/>
          </a:prstGeom>
          <a:noFill/>
          <a:ln>
            <a:noFill/>
          </a:ln>
        </p:spPr>
        <p:txBody>
          <a:bodyPr anchorCtr="0" anchor="t" bIns="0" lIns="0" spcFirstLastPara="1" rIns="0" wrap="square" tIns="0">
            <a:spAutoFit/>
          </a:bodyPr>
          <a:lstStyle/>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Penyusunan kerangka teoritis penelitian didasarkan pada teori kualitas layanan (SERVQUAL) Zeithaml yang memiliki 5 aspek utama yakni: Reliability, Assurance, Tangibility, Empathy, dan Responsiveness. </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Pengukuran kualitas layanan dalam Perguruan Tinggi menjadi salah satu fokus penting yang harus selalu ditingkatkan, karena sejalan dengan perbaiki mutu yang bersifat berkelanjutan. Karena secara teori, semakin baik tata kelola kualitas layanan maka berbanding lurus dengan kepuasan yang diterima oleh dosen dalam rangka pengurusan kenaikan jabatan fungsional, serta dapat berimplikasi pada peningkatan mutu akademik di dua Perguruan Tinggi tersebut. </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Secara teori, kualitas layanan di bidang akademik dapat diartikan sebagai upaya yang dilakukan oleh Perguruan Tinggi dalam rangka memenuhi harapan dan/atau keinginan civitas akademiknya, termasuk dosen. </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Sementara itu, kepuasan dapat diartikan sebagai perbandingan kepentingan antara persepsi yang diterima dengan ekspektasi yang diinginkan.</a:t>
            </a:r>
            <a:endParaRPr/>
          </a:p>
        </p:txBody>
      </p:sp>
      <p:sp>
        <p:nvSpPr>
          <p:cNvPr id="186" name="Google Shape;186;p7"/>
          <p:cNvSpPr txBox="1"/>
          <p:nvPr/>
        </p:nvSpPr>
        <p:spPr>
          <a:xfrm>
            <a:off x="5415220" y="9388345"/>
            <a:ext cx="7457560" cy="5803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400" u="none" cap="none" strike="noStrike">
                <a:solidFill>
                  <a:srgbClr val="000000"/>
                </a:solidFill>
                <a:latin typeface="Arial"/>
                <a:ea typeface="Arial"/>
                <a:cs typeface="Arial"/>
                <a:sym typeface="Arial"/>
              </a:rPr>
              <a:t>Rancangan Penelitian | Khairan</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34D8"/>
        </a:solidFill>
      </p:bgPr>
    </p:bg>
    <p:spTree>
      <p:nvGrpSpPr>
        <p:cNvPr id="190" name="Shape 190"/>
        <p:cNvGrpSpPr/>
        <p:nvPr/>
      </p:nvGrpSpPr>
      <p:grpSpPr>
        <a:xfrm>
          <a:off x="0" y="0"/>
          <a:ext cx="0" cy="0"/>
          <a:chOff x="0" y="0"/>
          <a:chExt cx="0" cy="0"/>
        </a:xfrm>
      </p:grpSpPr>
      <p:pic>
        <p:nvPicPr>
          <p:cNvPr id="191" name="Google Shape;191;p8"/>
          <p:cNvPicPr preferRelativeResize="0"/>
          <p:nvPr/>
        </p:nvPicPr>
        <p:blipFill rotWithShape="1">
          <a:blip r:embed="rId3">
            <a:alphaModFix/>
          </a:blip>
          <a:srcRect b="0" l="0" r="0" t="0"/>
          <a:stretch/>
        </p:blipFill>
        <p:spPr>
          <a:xfrm>
            <a:off x="13339953" y="2897966"/>
            <a:ext cx="7838694" cy="8229600"/>
          </a:xfrm>
          <a:prstGeom prst="rect">
            <a:avLst/>
          </a:prstGeom>
          <a:noFill/>
          <a:ln>
            <a:noFill/>
          </a:ln>
        </p:spPr>
      </p:pic>
      <p:pic>
        <p:nvPicPr>
          <p:cNvPr id="192" name="Google Shape;192;p8"/>
          <p:cNvPicPr preferRelativeResize="0"/>
          <p:nvPr/>
        </p:nvPicPr>
        <p:blipFill rotWithShape="1">
          <a:blip r:embed="rId4">
            <a:alphaModFix/>
          </a:blip>
          <a:srcRect b="0" l="0" r="0" t="0"/>
          <a:stretch/>
        </p:blipFill>
        <p:spPr>
          <a:xfrm>
            <a:off x="-1455033" y="2151365"/>
            <a:ext cx="5419038" cy="7106935"/>
          </a:xfrm>
          <a:prstGeom prst="rect">
            <a:avLst/>
          </a:prstGeom>
          <a:noFill/>
          <a:ln>
            <a:noFill/>
          </a:ln>
        </p:spPr>
      </p:pic>
      <p:pic>
        <p:nvPicPr>
          <p:cNvPr id="193" name="Google Shape;193;p8"/>
          <p:cNvPicPr preferRelativeResize="0"/>
          <p:nvPr/>
        </p:nvPicPr>
        <p:blipFill rotWithShape="1">
          <a:blip r:embed="rId5">
            <a:alphaModFix/>
          </a:blip>
          <a:srcRect b="0" l="0" r="0" t="0"/>
          <a:stretch/>
        </p:blipFill>
        <p:spPr>
          <a:xfrm>
            <a:off x="-337131" y="3883575"/>
            <a:ext cx="18962262" cy="11993630"/>
          </a:xfrm>
          <a:prstGeom prst="rect">
            <a:avLst/>
          </a:prstGeom>
          <a:noFill/>
          <a:ln>
            <a:noFill/>
          </a:ln>
        </p:spPr>
      </p:pic>
      <p:sp>
        <p:nvSpPr>
          <p:cNvPr id="194" name="Google Shape;194;p8"/>
          <p:cNvSpPr txBox="1"/>
          <p:nvPr/>
        </p:nvSpPr>
        <p:spPr>
          <a:xfrm>
            <a:off x="3666254" y="2131432"/>
            <a:ext cx="10955491" cy="1752144"/>
          </a:xfrm>
          <a:prstGeom prst="rect">
            <a:avLst/>
          </a:prstGeom>
          <a:noFill/>
          <a:ln>
            <a:noFill/>
          </a:ln>
        </p:spPr>
        <p:txBody>
          <a:bodyPr anchorCtr="0" anchor="t" bIns="0" lIns="0" spcFirstLastPara="1" rIns="0" wrap="square" tIns="0">
            <a:spAutoFit/>
          </a:bodyPr>
          <a:lstStyle/>
          <a:p>
            <a:pPr indent="0" lvl="0" marL="0" marR="0" rtl="0" algn="ctr">
              <a:lnSpc>
                <a:spcPct val="101998"/>
              </a:lnSpc>
              <a:spcBef>
                <a:spcPts val="0"/>
              </a:spcBef>
              <a:spcAft>
                <a:spcPts val="0"/>
              </a:spcAft>
              <a:buNone/>
            </a:pPr>
            <a:r>
              <a:rPr b="0" i="0" lang="en-US" sz="12958" u="none" cap="none" strike="noStrike">
                <a:solidFill>
                  <a:srgbClr val="FFFFFF"/>
                </a:solidFill>
                <a:latin typeface="League Spartan"/>
                <a:ea typeface="League Spartan"/>
                <a:cs typeface="League Spartan"/>
                <a:sym typeface="League Spartan"/>
              </a:rPr>
              <a:t>Objectives</a:t>
            </a:r>
            <a:endParaRPr/>
          </a:p>
        </p:txBody>
      </p:sp>
      <p:sp>
        <p:nvSpPr>
          <p:cNvPr id="195" name="Google Shape;195;p8"/>
          <p:cNvSpPr txBox="1"/>
          <p:nvPr/>
        </p:nvSpPr>
        <p:spPr>
          <a:xfrm>
            <a:off x="9801740" y="705168"/>
            <a:ext cx="7457560" cy="5803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Rancangan Penelitian | Khairan</a:t>
            </a:r>
            <a:endParaRPr/>
          </a:p>
        </p:txBody>
      </p:sp>
      <p:sp>
        <p:nvSpPr>
          <p:cNvPr id="196" name="Google Shape;196;p8"/>
          <p:cNvSpPr txBox="1"/>
          <p:nvPr/>
        </p:nvSpPr>
        <p:spPr>
          <a:xfrm>
            <a:off x="1434011" y="6102144"/>
            <a:ext cx="5059987" cy="2966085"/>
          </a:xfrm>
          <a:prstGeom prst="rect">
            <a:avLst/>
          </a:prstGeom>
          <a:noFill/>
          <a:ln>
            <a:noFill/>
          </a:ln>
        </p:spPr>
        <p:txBody>
          <a:bodyPr anchorCtr="0" anchor="t" bIns="0" lIns="0" spcFirstLastPara="1" rIns="0" wrap="square" tIns="0">
            <a:spAutoFit/>
          </a:bodyPr>
          <a:lstStyle/>
          <a:p>
            <a:pPr indent="-226697" lvl="1" marL="453393"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Untuk menganalisa tingkat reliabilitas layanan layanan kenaikan jabatan fungsional dosen di PTKIN Kementerian Agama.</a:t>
            </a:r>
            <a:endParaRPr/>
          </a:p>
          <a:p>
            <a:pPr indent="-226697" lvl="1" marL="453393"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Untuk menganalisa tingkat Assurance layanan-layanan kenaikan jabatan fungsional dosen di PTKIN Kementerian Agama.</a:t>
            </a:r>
            <a:endParaRPr/>
          </a:p>
        </p:txBody>
      </p:sp>
      <p:sp>
        <p:nvSpPr>
          <p:cNvPr id="197" name="Google Shape;197;p8"/>
          <p:cNvSpPr txBox="1"/>
          <p:nvPr/>
        </p:nvSpPr>
        <p:spPr>
          <a:xfrm>
            <a:off x="6614006" y="6102144"/>
            <a:ext cx="5059987" cy="2966085"/>
          </a:xfrm>
          <a:prstGeom prst="rect">
            <a:avLst/>
          </a:prstGeom>
          <a:noFill/>
          <a:ln>
            <a:noFill/>
          </a:ln>
        </p:spPr>
        <p:txBody>
          <a:bodyPr anchorCtr="0" anchor="t" bIns="0" lIns="0" spcFirstLastPara="1" rIns="0" wrap="square" tIns="0">
            <a:spAutoFit/>
          </a:bodyPr>
          <a:lstStyle/>
          <a:p>
            <a:pPr indent="-226695" lvl="1" marL="453390"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Untuk menganalisis tingkat tangibel layanan layanan-kenaikan jabatan fungsional dosen di PTKIN Kementerian Agama. </a:t>
            </a:r>
            <a:endParaRPr/>
          </a:p>
          <a:p>
            <a:pPr indent="-226695" lvl="1" marL="453390"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Untuk menganalisa tingkat empati layanan layanan-kenaikan jabatan fungsional dosen di PTKIN Kementerian Agama.</a:t>
            </a:r>
            <a:endParaRPr/>
          </a:p>
        </p:txBody>
      </p:sp>
      <p:sp>
        <p:nvSpPr>
          <p:cNvPr id="198" name="Google Shape;198;p8"/>
          <p:cNvSpPr txBox="1"/>
          <p:nvPr/>
        </p:nvSpPr>
        <p:spPr>
          <a:xfrm>
            <a:off x="1028700" y="743927"/>
            <a:ext cx="2224480" cy="580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400" u="none" cap="none" strike="noStrike">
                <a:solidFill>
                  <a:srgbClr val="FFFFFF"/>
                </a:solidFill>
                <a:latin typeface="Arial"/>
                <a:ea typeface="Arial"/>
                <a:cs typeface="Arial"/>
                <a:sym typeface="Arial"/>
              </a:rPr>
              <a:t>08/38</a:t>
            </a:r>
            <a:endParaRPr/>
          </a:p>
        </p:txBody>
      </p:sp>
      <p:sp>
        <p:nvSpPr>
          <p:cNvPr id="199" name="Google Shape;199;p8"/>
          <p:cNvSpPr txBox="1"/>
          <p:nvPr/>
        </p:nvSpPr>
        <p:spPr>
          <a:xfrm>
            <a:off x="2010680" y="5417614"/>
            <a:ext cx="3906648" cy="646431"/>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799" u="none" cap="none" strike="noStrike">
                <a:solidFill>
                  <a:srgbClr val="000000"/>
                </a:solidFill>
                <a:latin typeface="Arial"/>
                <a:ea typeface="Arial"/>
                <a:cs typeface="Arial"/>
                <a:sym typeface="Arial"/>
              </a:rPr>
              <a:t>Objectives 1 - 2</a:t>
            </a:r>
            <a:endParaRPr/>
          </a:p>
        </p:txBody>
      </p:sp>
      <p:sp>
        <p:nvSpPr>
          <p:cNvPr id="200" name="Google Shape;200;p8"/>
          <p:cNvSpPr txBox="1"/>
          <p:nvPr/>
        </p:nvSpPr>
        <p:spPr>
          <a:xfrm>
            <a:off x="7190676" y="5417614"/>
            <a:ext cx="3906648" cy="646431"/>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799" u="none" cap="none" strike="noStrike">
                <a:solidFill>
                  <a:srgbClr val="000000"/>
                </a:solidFill>
                <a:latin typeface="Arial"/>
                <a:ea typeface="Arial"/>
                <a:cs typeface="Arial"/>
                <a:sym typeface="Arial"/>
              </a:rPr>
              <a:t>Objectives 3 - 4</a:t>
            </a:r>
            <a:endParaRPr/>
          </a:p>
        </p:txBody>
      </p:sp>
      <p:sp>
        <p:nvSpPr>
          <p:cNvPr id="201" name="Google Shape;201;p8"/>
          <p:cNvSpPr txBox="1"/>
          <p:nvPr/>
        </p:nvSpPr>
        <p:spPr>
          <a:xfrm>
            <a:off x="11794002" y="6102144"/>
            <a:ext cx="5059987" cy="3709035"/>
          </a:xfrm>
          <a:prstGeom prst="rect">
            <a:avLst/>
          </a:prstGeom>
          <a:noFill/>
          <a:ln>
            <a:noFill/>
          </a:ln>
        </p:spPr>
        <p:txBody>
          <a:bodyPr anchorCtr="0" anchor="t" bIns="0" lIns="0" spcFirstLastPara="1" rIns="0" wrap="square" tIns="0">
            <a:spAutoFit/>
          </a:bodyPr>
          <a:lstStyle/>
          <a:p>
            <a:pPr indent="-226695" lvl="1" marL="453390"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Untuk menganalisa tingkat responsif layanan layanan-kenaikan jabatan fungsional dosen di PTKIN Kementerian Agama.</a:t>
            </a:r>
            <a:endParaRPr/>
          </a:p>
          <a:p>
            <a:pPr indent="-226695" lvl="1" marL="453390" marR="0" rtl="0" algn="l">
              <a:lnSpc>
                <a:spcPct val="14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Untuk mengukur pengaruh langsung dan tidak langsung kualitas pelayanan terhadap kepuasan dosen dalam mengajukan kenaikan jabatan fungsional.</a:t>
            </a:r>
            <a:endParaRPr/>
          </a:p>
          <a:p>
            <a:pPr indent="-93345" lvl="1" marL="453390" marR="0" rtl="0" algn="l">
              <a:lnSpc>
                <a:spcPct val="140000"/>
              </a:lnSpc>
              <a:spcBef>
                <a:spcPts val="0"/>
              </a:spcBef>
              <a:spcAft>
                <a:spcPts val="0"/>
              </a:spcAft>
              <a:buClr>
                <a:schemeClr val="dk1"/>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202" name="Google Shape;202;p8"/>
          <p:cNvSpPr txBox="1"/>
          <p:nvPr/>
        </p:nvSpPr>
        <p:spPr>
          <a:xfrm>
            <a:off x="12370671" y="5417614"/>
            <a:ext cx="3906648" cy="646431"/>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799" u="none" cap="none" strike="noStrike">
                <a:solidFill>
                  <a:srgbClr val="000000"/>
                </a:solidFill>
                <a:latin typeface="Arial"/>
                <a:ea typeface="Arial"/>
                <a:cs typeface="Arial"/>
                <a:sym typeface="Arial"/>
              </a:rPr>
              <a:t>Objectives 5 - 6</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Axioo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5947068</vt:lpwstr>
  </property>
  <property fmtid="{D5CDD505-2E9C-101B-9397-08002B2CF9AE}" pid="3" name="NXPowerLiteSettings">
    <vt:lpwstr>F7000400038000</vt:lpwstr>
  </property>
  <property fmtid="{D5CDD505-2E9C-101B-9397-08002B2CF9AE}" pid="4" name="NXPowerLiteVersion">
    <vt:lpwstr>S9.2.0</vt:lpwstr>
  </property>
</Properties>
</file>