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2" r:id="rId5"/>
    <p:sldMasterId id="214748367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Arial Black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2" roundtripDataSignature="AMtx7miBSFCpEiWSIytcQpKuQnOVIDKY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Lat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rialBlack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asic Layout">
  <p:cSld name="3_Basic Layout">
    <p:bg>
      <p:bgPr>
        <a:solidFill>
          <a:schemeClr val="accent3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7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E:\002-KIMS BUSINESS\007-02-Fullslidesppt-Contents\20161206\02-\color-pencil2.png" id="50" name="Google Shape;5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13979"/>
            <a:ext cx="9144000" cy="53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asic Layout">
  <p:cSld name="5_Basic Layout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/>
          <p:nvPr/>
        </p:nvSpPr>
        <p:spPr>
          <a:xfrm>
            <a:off x="0" y="3291830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/>
          <p:nvPr>
            <p:ph idx="1" type="body"/>
          </p:nvPr>
        </p:nvSpPr>
        <p:spPr>
          <a:xfrm>
            <a:off x="539552" y="3628599"/>
            <a:ext cx="3115187" cy="1178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asic Layout">
  <p:cSld name="2_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>
              <a:alpha val="7568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9"/>
          <p:cNvSpPr/>
          <p:nvPr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9"/>
          <p:cNvSpPr txBox="1"/>
          <p:nvPr>
            <p:ph idx="1" type="body"/>
          </p:nvPr>
        </p:nvSpPr>
        <p:spPr>
          <a:xfrm>
            <a:off x="0" y="22588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9"/>
          <p:cNvSpPr txBox="1"/>
          <p:nvPr>
            <p:ph idx="2" type="body"/>
          </p:nvPr>
        </p:nvSpPr>
        <p:spPr>
          <a:xfrm>
            <a:off x="0" y="80195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and Contents Layout">
  <p:cSld name="Images and Contents Layou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/>
          <p:nvPr>
            <p:ph idx="2" type="pic"/>
          </p:nvPr>
        </p:nvSpPr>
        <p:spPr>
          <a:xfrm>
            <a:off x="487207" y="1259198"/>
            <a:ext cx="2375807" cy="34163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" name="Google Shape;61;p30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30"/>
          <p:cNvSpPr txBox="1"/>
          <p:nvPr>
            <p:ph idx="3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30"/>
          <p:cNvSpPr/>
          <p:nvPr>
            <p:ph idx="4" type="pic"/>
          </p:nvPr>
        </p:nvSpPr>
        <p:spPr>
          <a:xfrm>
            <a:off x="3016871" y="1258740"/>
            <a:ext cx="1800000" cy="23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" name="Google Shape;64;p30"/>
          <p:cNvSpPr/>
          <p:nvPr>
            <p:ph idx="5" type="pic"/>
          </p:nvPr>
        </p:nvSpPr>
        <p:spPr>
          <a:xfrm>
            <a:off x="4946664" y="1258740"/>
            <a:ext cx="1800000" cy="23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5" name="Google Shape;65;p30"/>
          <p:cNvSpPr/>
          <p:nvPr>
            <p:ph idx="6" type="pic"/>
          </p:nvPr>
        </p:nvSpPr>
        <p:spPr>
          <a:xfrm>
            <a:off x="6876456" y="1258740"/>
            <a:ext cx="1800000" cy="23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30"/>
          <p:cNvSpPr/>
          <p:nvPr/>
        </p:nvSpPr>
        <p:spPr>
          <a:xfrm>
            <a:off x="3016871" y="3723878"/>
            <a:ext cx="1800000" cy="9516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0"/>
          <p:cNvSpPr/>
          <p:nvPr/>
        </p:nvSpPr>
        <p:spPr>
          <a:xfrm>
            <a:off x="4946664" y="3723878"/>
            <a:ext cx="1800000" cy="951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0"/>
          <p:cNvSpPr/>
          <p:nvPr/>
        </p:nvSpPr>
        <p:spPr>
          <a:xfrm>
            <a:off x="6876456" y="3723878"/>
            <a:ext cx="1800000" cy="9516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s and Contents Layout">
  <p:cSld name="1_Images and Contents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31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31"/>
          <p:cNvSpPr/>
          <p:nvPr>
            <p:ph idx="3" type="pic"/>
          </p:nvPr>
        </p:nvSpPr>
        <p:spPr>
          <a:xfrm>
            <a:off x="3642106" y="1274642"/>
            <a:ext cx="1987177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" name="Google Shape;73;p31"/>
          <p:cNvSpPr/>
          <p:nvPr>
            <p:ph idx="4" type="pic"/>
          </p:nvPr>
        </p:nvSpPr>
        <p:spPr>
          <a:xfrm>
            <a:off x="5628812" y="1274642"/>
            <a:ext cx="1757238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" name="Google Shape;74;p31"/>
          <p:cNvSpPr/>
          <p:nvPr>
            <p:ph idx="5" type="pic"/>
          </p:nvPr>
        </p:nvSpPr>
        <p:spPr>
          <a:xfrm>
            <a:off x="7385770" y="1274642"/>
            <a:ext cx="1757238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" name="Google Shape;75;p31"/>
          <p:cNvSpPr/>
          <p:nvPr>
            <p:ph idx="6" type="pic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31"/>
          <p:cNvSpPr/>
          <p:nvPr>
            <p:ph idx="7" type="pic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" name="Google Shape;77;p31"/>
          <p:cNvSpPr/>
          <p:nvPr>
            <p:ph idx="8" type="pic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" name="Google Shape;78;p31"/>
          <p:cNvSpPr/>
          <p:nvPr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asic Layout">
  <p:cSld name="6_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>
              <a:alpha val="7568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2"/>
          <p:cNvSpPr/>
          <p:nvPr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2"/>
          <p:cNvSpPr txBox="1"/>
          <p:nvPr>
            <p:ph idx="1" type="body"/>
          </p:nvPr>
        </p:nvSpPr>
        <p:spPr>
          <a:xfrm>
            <a:off x="0" y="5147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2"/>
          <p:cNvSpPr txBox="1"/>
          <p:nvPr>
            <p:ph idx="2" type="body"/>
          </p:nvPr>
        </p:nvSpPr>
        <p:spPr>
          <a:xfrm>
            <a:off x="0" y="62753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2"/>
          <p:cNvSpPr/>
          <p:nvPr/>
        </p:nvSpPr>
        <p:spPr>
          <a:xfrm>
            <a:off x="0" y="2787774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7200" y="1239550"/>
            <a:ext cx="4170638" cy="22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2"/>
          <p:cNvSpPr/>
          <p:nvPr>
            <p:ph idx="3" type="pic"/>
          </p:nvPr>
        </p:nvSpPr>
        <p:spPr>
          <a:xfrm>
            <a:off x="3054196" y="1347614"/>
            <a:ext cx="2767817" cy="18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s and Contents Layout">
  <p:cSld name="4_Images and Contents Layou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33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D:\Fullppt\PNG이미지\모니터.png" id="90" name="Google Shape;9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86943" y="2427734"/>
            <a:ext cx="2170113" cy="216376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3"/>
          <p:cNvSpPr/>
          <p:nvPr>
            <p:ph idx="3" type="pic"/>
          </p:nvPr>
        </p:nvSpPr>
        <p:spPr>
          <a:xfrm>
            <a:off x="3592765" y="2525682"/>
            <a:ext cx="1969901" cy="13422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descr="E:\002-KIMS BUSINESS\007-02-Fullslidesppt-Contents\20161206\02-\color-pencil2.png" id="92" name="Google Shape;9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13979"/>
            <a:ext cx="9144000" cy="53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s and Contents Layout">
  <p:cSld name="5_Images and Contents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4"/>
          <p:cNvSpPr txBox="1"/>
          <p:nvPr>
            <p:ph idx="1" type="body"/>
          </p:nvPr>
        </p:nvSpPr>
        <p:spPr>
          <a:xfrm>
            <a:off x="5058804" y="469664"/>
            <a:ext cx="4085196" cy="1309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34"/>
          <p:cNvSpPr txBox="1"/>
          <p:nvPr>
            <p:ph idx="2" type="body"/>
          </p:nvPr>
        </p:nvSpPr>
        <p:spPr>
          <a:xfrm>
            <a:off x="5058804" y="1779662"/>
            <a:ext cx="4085196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34"/>
          <p:cNvSpPr/>
          <p:nvPr>
            <p:ph idx="3" type="pic"/>
          </p:nvPr>
        </p:nvSpPr>
        <p:spPr>
          <a:xfrm>
            <a:off x="1" y="0"/>
            <a:ext cx="2843808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" name="Google Shape;97;p34"/>
          <p:cNvSpPr/>
          <p:nvPr/>
        </p:nvSpPr>
        <p:spPr>
          <a:xfrm>
            <a:off x="2843808" y="0"/>
            <a:ext cx="174699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Images and Contents Layout">
  <p:cSld name="7_Images and Contents Layou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sets layout">
  <p:cSld name="shapes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6"/>
          <p:cNvSpPr txBox="1"/>
          <p:nvPr>
            <p:ph idx="1" type="body"/>
          </p:nvPr>
        </p:nvSpPr>
        <p:spPr>
          <a:xfrm>
            <a:off x="242646" y="92609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810"/>
              </a:spcBef>
              <a:spcAft>
                <a:spcPts val="0"/>
              </a:spcAft>
              <a:buClr>
                <a:srgbClr val="262626"/>
              </a:buClr>
              <a:buSzPts val="4050"/>
              <a:buFont typeface="Arial"/>
              <a:buNone/>
              <a:defRPr b="0" i="0" sz="405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solidFill>
          <a:schemeClr val="accent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WIN7\Downloads\color-1305606_1920.jpg" id="15" name="Google Shape;15;p24"/>
          <p:cNvPicPr preferRelativeResize="0"/>
          <p:nvPr/>
        </p:nvPicPr>
        <p:blipFill rotWithShape="1">
          <a:blip r:embed="rId2">
            <a:alphaModFix/>
          </a:blip>
          <a:srcRect b="7734" l="0" r="0" t="32349"/>
          <a:stretch/>
        </p:blipFill>
        <p:spPr>
          <a:xfrm>
            <a:off x="0" y="0"/>
            <a:ext cx="9144000" cy="3340100"/>
          </a:xfrm>
          <a:prstGeom prst="rect">
            <a:avLst/>
          </a:prstGeom>
          <a:solidFill>
            <a:srgbClr val="FE51C2"/>
          </a:solidFill>
          <a:ln>
            <a:noFill/>
          </a:ln>
        </p:spPr>
      </p:pic>
      <p:sp>
        <p:nvSpPr>
          <p:cNvPr id="16" name="Google Shape;16;p24"/>
          <p:cNvSpPr txBox="1"/>
          <p:nvPr>
            <p:ph idx="1" type="body"/>
          </p:nvPr>
        </p:nvSpPr>
        <p:spPr>
          <a:xfrm>
            <a:off x="0" y="3794744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4"/>
          <p:cNvSpPr txBox="1"/>
          <p:nvPr>
            <p:ph idx="2" type="body"/>
          </p:nvPr>
        </p:nvSpPr>
        <p:spPr>
          <a:xfrm>
            <a:off x="-148" y="4370808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sets layout">
  <p:cSld name="icon sets layou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7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37"/>
          <p:cNvSpPr/>
          <p:nvPr/>
        </p:nvSpPr>
        <p:spPr>
          <a:xfrm>
            <a:off x="354008" y="1131589"/>
            <a:ext cx="2849840" cy="3649171"/>
          </a:xfrm>
          <a:prstGeom prst="roundRect">
            <a:avLst>
              <a:gd fmla="val 3968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7"/>
          <p:cNvSpPr/>
          <p:nvPr/>
        </p:nvSpPr>
        <p:spPr>
          <a:xfrm>
            <a:off x="531932" y="1347500"/>
            <a:ext cx="108520" cy="3240473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7"/>
          <p:cNvSpPr/>
          <p:nvPr/>
        </p:nvSpPr>
        <p:spPr>
          <a:xfrm rot="5400000">
            <a:off x="2592642" y="1238201"/>
            <a:ext cx="502331" cy="502331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Layout">
  <p:cSld name="Section Break Layout">
    <p:bg>
      <p:bgPr>
        <a:solidFill>
          <a:schemeClr val="accent3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9"/>
          <p:cNvSpPr txBox="1"/>
          <p:nvPr>
            <p:ph idx="1" type="body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39"/>
          <p:cNvSpPr txBox="1"/>
          <p:nvPr>
            <p:ph idx="2" type="body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E:\002-KIMS BUSINESS\007-02-Fullslidesppt-Contents\20161206\02-\pencil-png.png" id="111" name="Google Shape;11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467" y="0"/>
            <a:ext cx="2678021" cy="5143500"/>
          </a:xfrm>
          <a:prstGeom prst="rect">
            <a:avLst/>
          </a:prstGeom>
          <a:solidFill>
            <a:srgbClr val="EC771B"/>
          </a:solidFill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002-KIMS BUSINESS\007-02-Fullslidesppt-Contents\20161206\02-\color-pencil.png" id="19" name="Google Shape;1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955036"/>
            <a:ext cx="9144000" cy="218846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0" name="Google Shape;20;p25"/>
          <p:cNvSpPr txBox="1"/>
          <p:nvPr>
            <p:ph idx="1" type="body"/>
          </p:nvPr>
        </p:nvSpPr>
        <p:spPr>
          <a:xfrm>
            <a:off x="0" y="815724"/>
            <a:ext cx="9144000" cy="58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5"/>
          <p:cNvSpPr txBox="1"/>
          <p:nvPr>
            <p:ph idx="2" type="body"/>
          </p:nvPr>
        </p:nvSpPr>
        <p:spPr>
          <a:xfrm>
            <a:off x="-148" y="1402688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002-KIMS BUSINESS\007-02-Fullslidesppt-Contents\20161206\02-\blue-pencil.jpg" id="24" name="Google Shape;2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1" y="2859782"/>
            <a:ext cx="3867829" cy="228371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683568" y="483518"/>
            <a:ext cx="2592288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2" type="body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Layout">
  <p:cSld name="1_Basic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20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E:\002-KIMS BUSINESS\007-02-Fullslidesppt-Contents\20161206\02-\color-pencil2.png" id="30" name="Google Shape;3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13979"/>
            <a:ext cx="9144000" cy="53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s and Contents Layout">
  <p:cSld name="2_Images and Contents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21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21"/>
          <p:cNvSpPr/>
          <p:nvPr>
            <p:ph idx="3" type="pic"/>
          </p:nvPr>
        </p:nvSpPr>
        <p:spPr>
          <a:xfrm>
            <a:off x="4932039" y="1239550"/>
            <a:ext cx="3743959" cy="34359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s and Contents Layout">
  <p:cSld name="6_Images and Contents Layout">
    <p:bg>
      <p:bgPr>
        <a:solidFill>
          <a:schemeClr val="accen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/>
          <p:nvPr>
            <p:ph idx="1" type="body"/>
          </p:nvPr>
        </p:nvSpPr>
        <p:spPr>
          <a:xfrm>
            <a:off x="5058804" y="1909824"/>
            <a:ext cx="4085196" cy="1309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22"/>
          <p:cNvSpPr/>
          <p:nvPr>
            <p:ph idx="2" type="pic"/>
          </p:nvPr>
        </p:nvSpPr>
        <p:spPr>
          <a:xfrm>
            <a:off x="0" y="0"/>
            <a:ext cx="4499992" cy="253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22"/>
          <p:cNvSpPr/>
          <p:nvPr>
            <p:ph idx="3" type="pic"/>
          </p:nvPr>
        </p:nvSpPr>
        <p:spPr>
          <a:xfrm>
            <a:off x="0" y="2605500"/>
            <a:ext cx="4499992" cy="253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asic Layout">
  <p:cSld name="7_Basic Layou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3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asic Layout">
  <p:cSld name="4_Basic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/>
          <p:nvPr/>
        </p:nvSpPr>
        <p:spPr>
          <a:xfrm>
            <a:off x="3816606" y="2514208"/>
            <a:ext cx="1296145" cy="2648247"/>
          </a:xfrm>
          <a:custGeom>
            <a:rect b="b" l="l" r="r" t="t"/>
            <a:pathLst>
              <a:path extrusionOk="0" h="6728001" w="3292922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rgbClr val="BFBFBF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6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6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E:\002-KIMS BUSINESS\007-02-Fullslidesppt-Contents\20161206\02-\color-pencil2.png" id="46" name="Google Shape;4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13979"/>
            <a:ext cx="9144000" cy="53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Relationship Id="rId5" Type="http://schemas.openxmlformats.org/officeDocument/2006/relationships/image" Target="../media/image12.jpg"/><Relationship Id="rId6" Type="http://schemas.openxmlformats.org/officeDocument/2006/relationships/image" Target="../media/image18.jpg"/><Relationship Id="rId7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/>
          <p:nvPr/>
        </p:nvSpPr>
        <p:spPr>
          <a:xfrm>
            <a:off x="79085" y="144744"/>
            <a:ext cx="2191464" cy="221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100">
            <a:spAutoFit/>
          </a:bodyPr>
          <a:lstStyle/>
          <a:p>
            <a:pPr indent="0" lvl="0" marL="610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HASIL PENELITIAN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4429512" y="116089"/>
            <a:ext cx="2693682" cy="2272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2150">
            <a:spAutoFit/>
          </a:bodyPr>
          <a:lstStyle/>
          <a:p>
            <a:pPr indent="0" lvl="0" marL="23823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Penelitian Dasar Program Studi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2115518" y="110973"/>
            <a:ext cx="2693682" cy="258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2150">
            <a:spAutoFit/>
          </a:bodyPr>
          <a:lstStyle/>
          <a:p>
            <a:pPr indent="0" lvl="0" marL="19547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No. Reg. 221150000056958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7211441" y="145947"/>
            <a:ext cx="1716629" cy="2430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100">
            <a:spAutoFit/>
          </a:bodyPr>
          <a:lstStyle/>
          <a:p>
            <a:pPr indent="0" lvl="0" marL="610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 November 2022</a:t>
            </a:r>
            <a:endParaRPr sz="153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43" y="1875362"/>
            <a:ext cx="9143915" cy="33407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 flipH="1" rot="10800000">
            <a:off x="2913651" y="3444238"/>
            <a:ext cx="3701854" cy="131947"/>
          </a:xfrm>
          <a:custGeom>
            <a:rect b="b" l="l" r="r" t="t"/>
            <a:pathLst>
              <a:path extrusionOk="0" h="120000" w="4686300">
                <a:moveTo>
                  <a:pt x="0" y="0"/>
                </a:moveTo>
                <a:lnTo>
                  <a:pt x="4686300" y="0"/>
                </a:lnTo>
              </a:path>
            </a:pathLst>
          </a:custGeom>
          <a:noFill/>
          <a:ln cap="flat" cmpd="sng" w="9525">
            <a:solidFill>
              <a:srgbClr val="002E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2403513" y="3650633"/>
            <a:ext cx="4472743" cy="479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100">
            <a:spAutoFit/>
          </a:bodyPr>
          <a:lstStyle/>
          <a:p>
            <a:pPr indent="-64447" lvl="0" marL="70250" marR="2443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9">
                <a:solidFill>
                  <a:srgbClr val="00A0EF"/>
                </a:solidFill>
                <a:latin typeface="Arial"/>
                <a:ea typeface="Arial"/>
                <a:cs typeface="Arial"/>
                <a:sym typeface="Arial"/>
              </a:rPr>
              <a:t>HENDRI AHMADIAN</a:t>
            </a:r>
            <a:endParaRPr/>
          </a:p>
          <a:p>
            <a:pPr indent="-64447" lvl="0" marL="70250" marR="2443" rtl="0" algn="ctr">
              <a:spcBef>
                <a:spcPts val="48"/>
              </a:spcBef>
              <a:spcAft>
                <a:spcPts val="0"/>
              </a:spcAft>
              <a:buNone/>
            </a:pPr>
            <a:r>
              <a:rPr lang="en-US" sz="1539">
                <a:solidFill>
                  <a:srgbClr val="00A0EF"/>
                </a:solidFill>
                <a:latin typeface="Arial"/>
                <a:ea typeface="Arial"/>
                <a:cs typeface="Arial"/>
                <a:sym typeface="Arial"/>
              </a:rPr>
              <a:t>SYAHRIL FURQANY</a:t>
            </a:r>
            <a:endParaRPr sz="153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142124" y="588525"/>
            <a:ext cx="8900700" cy="104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-582465" lvl="0" marL="588267" marR="244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752">
                <a:solidFill>
                  <a:schemeClr val="dk1"/>
                </a:solidFill>
              </a:rPr>
              <a:t>PEMBEKALAN SKILL DESAIN GRAFIS MELALUI APLIKASI CORELDRAW KEPADA MAHASISWA </a:t>
            </a:r>
            <a:endParaRPr b="1" sz="2752">
              <a:solidFill>
                <a:schemeClr val="dk1"/>
              </a:solidFill>
            </a:endParaRPr>
          </a:p>
          <a:p>
            <a:pPr indent="-582465" lvl="0" marL="588267" marR="2443" rtl="0" algn="ctr">
              <a:spcBef>
                <a:spcPts val="48"/>
              </a:spcBef>
              <a:spcAft>
                <a:spcPts val="0"/>
              </a:spcAft>
              <a:buNone/>
            </a:pPr>
            <a:r>
              <a:rPr b="1" lang="en-US" sz="2752">
                <a:solidFill>
                  <a:schemeClr val="dk1"/>
                </a:solidFill>
              </a:rPr>
              <a:t>KOMUNIKASI PENYIARAN ISLAM UIN AR-RANIRY</a:t>
            </a:r>
            <a:endParaRPr b="1" sz="3952">
              <a:solidFill>
                <a:srgbClr val="1515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142123" y="1939416"/>
            <a:ext cx="8900700" cy="494700"/>
          </a:xfrm>
          <a:prstGeom prst="rect">
            <a:avLst/>
          </a:prstGeom>
          <a:solidFill>
            <a:srgbClr val="D15E0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151515"/>
                </a:solidFill>
                <a:latin typeface="Lato"/>
                <a:ea typeface="Lato"/>
                <a:cs typeface="Lato"/>
                <a:sym typeface="Lato"/>
              </a:rPr>
              <a:t>Ketua Peneliti : Hendri Ahmadian                                                    Anggota : Syahril Furqani</a:t>
            </a:r>
            <a:endParaRPr b="1" sz="2100">
              <a:solidFill>
                <a:srgbClr val="15151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134400" y="2718800"/>
            <a:ext cx="8900700" cy="186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40">
              <a:solidFill>
                <a:srgbClr val="1515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0">
                <a:solidFill>
                  <a:srgbClr val="151515"/>
                </a:solidFill>
                <a:latin typeface="Raleway"/>
                <a:ea typeface="Raleway"/>
                <a:cs typeface="Raleway"/>
                <a:sym typeface="Raleway"/>
              </a:rPr>
              <a:t>DISAMPAIKAN PADA MK: </a:t>
            </a:r>
            <a:endParaRPr b="1" sz="1640">
              <a:solidFill>
                <a:srgbClr val="1515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0">
                <a:solidFill>
                  <a:srgbClr val="151515"/>
                </a:solidFill>
                <a:latin typeface="Raleway"/>
                <a:ea typeface="Raleway"/>
                <a:cs typeface="Raleway"/>
                <a:sym typeface="Raleway"/>
              </a:rPr>
              <a:t>PENGANTAR TEKNOLOGI INFORAMSI - SUB MATERI JENIS DAN FUNGSI SOFTWARE</a:t>
            </a:r>
            <a:endParaRPr b="1" sz="1640">
              <a:solidFill>
                <a:srgbClr val="1515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40">
              <a:solidFill>
                <a:srgbClr val="1515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0">
                <a:solidFill>
                  <a:srgbClr val="151515"/>
                </a:solidFill>
                <a:latin typeface="Raleway"/>
                <a:ea typeface="Raleway"/>
                <a:cs typeface="Raleway"/>
                <a:sym typeface="Raleway"/>
              </a:rPr>
              <a:t>MAHASISWA SEMESTER: I</a:t>
            </a:r>
            <a:endParaRPr b="1" sz="1640">
              <a:solidFill>
                <a:srgbClr val="1515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40">
              <a:solidFill>
                <a:srgbClr val="1515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0">
                <a:solidFill>
                  <a:srgbClr val="151515"/>
                </a:solidFill>
                <a:latin typeface="Raleway"/>
                <a:ea typeface="Raleway"/>
                <a:cs typeface="Raleway"/>
                <a:sym typeface="Raleway"/>
              </a:rPr>
              <a:t>JUMLAH SKS: 3</a:t>
            </a:r>
            <a:endParaRPr b="1" sz="1640">
              <a:solidFill>
                <a:srgbClr val="1515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40">
              <a:solidFill>
                <a:srgbClr val="1515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Hasil Penelitian</a:t>
            </a:r>
            <a:endParaRPr/>
          </a:p>
        </p:txBody>
      </p:sp>
      <p:grpSp>
        <p:nvGrpSpPr>
          <p:cNvPr id="353" name="Google Shape;353;p10"/>
          <p:cNvGrpSpPr/>
          <p:nvPr/>
        </p:nvGrpSpPr>
        <p:grpSpPr>
          <a:xfrm>
            <a:off x="467544" y="1131590"/>
            <a:ext cx="4392489" cy="923330"/>
            <a:chOff x="1448989" y="1595280"/>
            <a:chExt cx="3028714" cy="923330"/>
          </a:xfrm>
        </p:grpSpPr>
        <p:sp>
          <p:nvSpPr>
            <p:cNvPr id="354" name="Google Shape;354;p10"/>
            <p:cNvSpPr txBox="1"/>
            <p:nvPr/>
          </p:nvSpPr>
          <p:spPr>
            <a:xfrm>
              <a:off x="1448990" y="1872279"/>
              <a:ext cx="302871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Pemanfaatan aplikasi Corel Draw sebagai alat desain grafis dalam hal ini diarahkan untuk praktik di UMKM. Berlaku sebagai tim marketingnya UMKM.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Desain Grafis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10"/>
          <p:cNvGrpSpPr/>
          <p:nvPr/>
        </p:nvGrpSpPr>
        <p:grpSpPr>
          <a:xfrm>
            <a:off x="467544" y="2067694"/>
            <a:ext cx="4385186" cy="923330"/>
            <a:chOff x="1448989" y="1595280"/>
            <a:chExt cx="3028713" cy="923330"/>
          </a:xfrm>
        </p:grpSpPr>
        <p:sp>
          <p:nvSpPr>
            <p:cNvPr id="357" name="Google Shape;357;p10"/>
            <p:cNvSpPr txBox="1"/>
            <p:nvPr/>
          </p:nvSpPr>
          <p:spPr>
            <a:xfrm>
              <a:off x="1454023" y="1872279"/>
              <a:ext cx="30236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Memahami bagaimana memanfaatkan alat yang sederhana untuk menghasilkan foto produk yang menarik. Melakukan praktik langsung.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Foto Produk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" name="Google Shape;359;p10"/>
          <p:cNvGrpSpPr/>
          <p:nvPr/>
        </p:nvGrpSpPr>
        <p:grpSpPr>
          <a:xfrm>
            <a:off x="467544" y="3129230"/>
            <a:ext cx="4102598" cy="738664"/>
            <a:chOff x="1448989" y="1595280"/>
            <a:chExt cx="3028713" cy="738664"/>
          </a:xfrm>
        </p:grpSpPr>
        <p:sp>
          <p:nvSpPr>
            <p:cNvPr id="360" name="Google Shape;360;p10"/>
            <p:cNvSpPr txBox="1"/>
            <p:nvPr/>
          </p:nvSpPr>
          <p:spPr>
            <a:xfrm>
              <a:off x="1454023" y="1872279"/>
              <a:ext cx="30236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Mendapatkan pendampingan untuk mencari </a:t>
              </a:r>
              <a:r>
                <a:rPr i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goal setting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sebuah produk UMKM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0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Goal Setting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" name="Google Shape;362;p10"/>
          <p:cNvGrpSpPr/>
          <p:nvPr/>
        </p:nvGrpSpPr>
        <p:grpSpPr>
          <a:xfrm>
            <a:off x="467544" y="4105984"/>
            <a:ext cx="4102598" cy="738664"/>
            <a:chOff x="1448989" y="1595280"/>
            <a:chExt cx="3028713" cy="738664"/>
          </a:xfrm>
        </p:grpSpPr>
        <p:sp>
          <p:nvSpPr>
            <p:cNvPr id="363" name="Google Shape;363;p10"/>
            <p:cNvSpPr txBox="1"/>
            <p:nvPr/>
          </p:nvSpPr>
          <p:spPr>
            <a:xfrm>
              <a:off x="1454023" y="1872279"/>
              <a:ext cx="30236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Menentukan target pasar sebagai bentuk dari sasaran desain produk UMKM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0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Memahami Audiens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5" name="Google Shape;365;p10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4114" l="0" r="0" t="4113"/>
          <a:stretch/>
        </p:blipFill>
        <p:spPr>
          <a:xfrm rot="348039">
            <a:off x="5300267" y="1346329"/>
            <a:ext cx="3473668" cy="31878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66" name="Google Shape;366;p10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Perubahan mahasiswa setelah mengikuti pendampingan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"/>
          <p:cNvSpPr txBox="1"/>
          <p:nvPr>
            <p:ph idx="1" type="body"/>
          </p:nvPr>
        </p:nvSpPr>
        <p:spPr>
          <a:xfrm>
            <a:off x="3451091" y="200392"/>
            <a:ext cx="5796136" cy="703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800">
                <a:solidFill>
                  <a:schemeClr val="lt1"/>
                </a:solidFill>
              </a:rPr>
              <a:t>Perkembangan Produk UMKM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372" name="Google Shape;372;p11"/>
          <p:cNvSpPr txBox="1"/>
          <p:nvPr/>
        </p:nvSpPr>
        <p:spPr>
          <a:xfrm>
            <a:off x="3272702" y="904112"/>
            <a:ext cx="5796136" cy="389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Meningkatkan </a:t>
            </a:r>
            <a:r>
              <a:rPr i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brand awareness 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adalah membangun kesadaran akan merek suatu produk. Sosial media dapat digunakan untuk memberikan informasi sebanyak-banyaknya kepada masyarakat. Dengan cara membuat konten yang menarik. 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Memperkuat produk dengan original menjadi citra yang baik dan positif.</a:t>
            </a:r>
            <a:endParaRPr/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Memanfaatkan momen-moment tertentu sebagai konten promosi</a:t>
            </a:r>
            <a:endParaRPr/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Membuka peluang kepada </a:t>
            </a:r>
            <a:r>
              <a:rPr i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reseller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sebagai usaha meningkatkan penjualan</a:t>
            </a:r>
            <a:endParaRPr/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Mendapatkan prospek di masa yang akan datang</a:t>
            </a:r>
            <a:endParaRPr/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Target menjadi produk yang dicari oleh masyarakat. Menjadi </a:t>
            </a:r>
            <a:r>
              <a:rPr i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Top of Mind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71228">
            <a:off x="517556" y="554513"/>
            <a:ext cx="1965507" cy="1965507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374" name="Google Shape;37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21215">
            <a:off x="1041664" y="3073861"/>
            <a:ext cx="1720125" cy="172012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555525"/>
            <a:ext cx="4013233" cy="401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5709" y="555525"/>
            <a:ext cx="4027554" cy="402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67494"/>
            <a:ext cx="4320480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4087" y="267494"/>
            <a:ext cx="4320480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"/>
          <p:cNvSpPr/>
          <p:nvPr/>
        </p:nvSpPr>
        <p:spPr>
          <a:xfrm>
            <a:off x="6113385" y="1971492"/>
            <a:ext cx="943899" cy="943899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4"/>
          <p:cNvSpPr/>
          <p:nvPr/>
        </p:nvSpPr>
        <p:spPr>
          <a:xfrm>
            <a:off x="6785210" y="2807328"/>
            <a:ext cx="722466" cy="722466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4"/>
          <p:cNvSpPr/>
          <p:nvPr/>
        </p:nvSpPr>
        <p:spPr>
          <a:xfrm>
            <a:off x="5520009" y="2371784"/>
            <a:ext cx="1783637" cy="17836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" name="Google Shape;394;p14"/>
          <p:cNvCxnSpPr/>
          <p:nvPr/>
        </p:nvCxnSpPr>
        <p:spPr>
          <a:xfrm flipH="1" rot="10800000">
            <a:off x="6785210" y="3142776"/>
            <a:ext cx="924600" cy="524400"/>
          </a:xfrm>
          <a:prstGeom prst="bentConnector3">
            <a:avLst>
              <a:gd fmla="val 49999" name="adj1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5" name="Google Shape;395;p14"/>
          <p:cNvSpPr/>
          <p:nvPr/>
        </p:nvSpPr>
        <p:spPr>
          <a:xfrm>
            <a:off x="6818286" y="3620784"/>
            <a:ext cx="597317" cy="59731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4"/>
          <p:cNvSpPr/>
          <p:nvPr/>
        </p:nvSpPr>
        <p:spPr>
          <a:xfrm>
            <a:off x="5438837" y="3376426"/>
            <a:ext cx="597317" cy="59731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4"/>
          <p:cNvSpPr/>
          <p:nvPr/>
        </p:nvSpPr>
        <p:spPr>
          <a:xfrm>
            <a:off x="7057284" y="2327421"/>
            <a:ext cx="523749" cy="523749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4"/>
          <p:cNvSpPr/>
          <p:nvPr/>
        </p:nvSpPr>
        <p:spPr>
          <a:xfrm>
            <a:off x="5299482" y="2468821"/>
            <a:ext cx="573378" cy="573378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4"/>
          <p:cNvSpPr/>
          <p:nvPr/>
        </p:nvSpPr>
        <p:spPr>
          <a:xfrm>
            <a:off x="7555988" y="3295764"/>
            <a:ext cx="379321" cy="379321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4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Kesimpulan</a:t>
            </a:r>
            <a:endParaRPr/>
          </a:p>
        </p:txBody>
      </p:sp>
      <p:sp>
        <p:nvSpPr>
          <p:cNvPr id="401" name="Google Shape;401;p14"/>
          <p:cNvSpPr/>
          <p:nvPr/>
        </p:nvSpPr>
        <p:spPr>
          <a:xfrm>
            <a:off x="6145968" y="1152544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4"/>
          <p:cNvSpPr/>
          <p:nvPr/>
        </p:nvSpPr>
        <p:spPr>
          <a:xfrm>
            <a:off x="4943776" y="2948467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4"/>
          <p:cNvSpPr/>
          <p:nvPr/>
        </p:nvSpPr>
        <p:spPr>
          <a:xfrm>
            <a:off x="7695164" y="2795994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4"/>
          <p:cNvSpPr/>
          <p:nvPr/>
        </p:nvSpPr>
        <p:spPr>
          <a:xfrm>
            <a:off x="7017379" y="1671531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4"/>
          <p:cNvSpPr/>
          <p:nvPr/>
        </p:nvSpPr>
        <p:spPr>
          <a:xfrm>
            <a:off x="5608293" y="1958874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4"/>
          <p:cNvSpPr/>
          <p:nvPr/>
        </p:nvSpPr>
        <p:spPr>
          <a:xfrm>
            <a:off x="7150875" y="1817568"/>
            <a:ext cx="264728" cy="247809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4"/>
          <p:cNvSpPr/>
          <p:nvPr/>
        </p:nvSpPr>
        <p:spPr>
          <a:xfrm rot="2700000">
            <a:off x="7877798" y="2869422"/>
            <a:ext cx="200561" cy="359568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4"/>
          <p:cNvSpPr/>
          <p:nvPr/>
        </p:nvSpPr>
        <p:spPr>
          <a:xfrm rot="-5400000">
            <a:off x="6266296" y="1244121"/>
            <a:ext cx="291063" cy="315065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4"/>
          <p:cNvSpPr/>
          <p:nvPr/>
        </p:nvSpPr>
        <p:spPr>
          <a:xfrm>
            <a:off x="5044160" y="3065885"/>
            <a:ext cx="298536" cy="296883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4"/>
          <p:cNvSpPr/>
          <p:nvPr/>
        </p:nvSpPr>
        <p:spPr>
          <a:xfrm rot="2700000">
            <a:off x="5829255" y="2078590"/>
            <a:ext cx="89795" cy="360000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4"/>
          <p:cNvSpPr/>
          <p:nvPr/>
        </p:nvSpPr>
        <p:spPr>
          <a:xfrm>
            <a:off x="8120811" y="3516074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4"/>
          <p:cNvSpPr/>
          <p:nvPr/>
        </p:nvSpPr>
        <p:spPr>
          <a:xfrm>
            <a:off x="4713123" y="3732098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4"/>
          <p:cNvSpPr/>
          <p:nvPr/>
        </p:nvSpPr>
        <p:spPr>
          <a:xfrm>
            <a:off x="4860945" y="3883200"/>
            <a:ext cx="236076" cy="235386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4"/>
          <p:cNvSpPr/>
          <p:nvPr/>
        </p:nvSpPr>
        <p:spPr>
          <a:xfrm>
            <a:off x="8241515" y="3666231"/>
            <a:ext cx="295662" cy="227109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14"/>
          <p:cNvCxnSpPr/>
          <p:nvPr/>
        </p:nvCxnSpPr>
        <p:spPr>
          <a:xfrm flipH="1" rot="5400000">
            <a:off x="5665235" y="2407615"/>
            <a:ext cx="1665300" cy="174900"/>
          </a:xfrm>
          <a:prstGeom prst="bentConnector3">
            <a:avLst>
              <a:gd fmla="val 50003" name="adj1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6" name="Google Shape;416;p14"/>
          <p:cNvCxnSpPr>
            <a:endCxn id="405" idx="4"/>
          </p:cNvCxnSpPr>
          <p:nvPr/>
        </p:nvCxnSpPr>
        <p:spPr>
          <a:xfrm flipH="1" rot="5400000">
            <a:off x="5612554" y="2752195"/>
            <a:ext cx="1103100" cy="579900"/>
          </a:xfrm>
          <a:prstGeom prst="bentConnector3">
            <a:avLst>
              <a:gd fmla="val 49995" name="adj1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7" name="Google Shape;417;p14"/>
          <p:cNvCxnSpPr>
            <a:endCxn id="404" idx="4"/>
          </p:cNvCxnSpPr>
          <p:nvPr/>
        </p:nvCxnSpPr>
        <p:spPr>
          <a:xfrm rot="-5400000">
            <a:off x="6316790" y="2616802"/>
            <a:ext cx="1380000" cy="552900"/>
          </a:xfrm>
          <a:prstGeom prst="bentConnector3">
            <a:avLst>
              <a:gd fmla="val 50003" name="adj1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8" name="Google Shape;418;p14"/>
          <p:cNvCxnSpPr/>
          <p:nvPr/>
        </p:nvCxnSpPr>
        <p:spPr>
          <a:xfrm rot="10800000">
            <a:off x="5460823" y="3235336"/>
            <a:ext cx="874200" cy="546600"/>
          </a:xfrm>
          <a:prstGeom prst="bentConnector3">
            <a:avLst>
              <a:gd fmla="val 49997" name="adj1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9" name="Google Shape;419;p14"/>
          <p:cNvCxnSpPr>
            <a:endCxn id="411" idx="2"/>
          </p:cNvCxnSpPr>
          <p:nvPr/>
        </p:nvCxnSpPr>
        <p:spPr>
          <a:xfrm flipH="1" rot="10800000">
            <a:off x="6832311" y="3781935"/>
            <a:ext cx="1288500" cy="265800"/>
          </a:xfrm>
          <a:prstGeom prst="bentConnector3">
            <a:avLst>
              <a:gd fmla="val 44324" name="adj1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0" name="Google Shape;420;p14"/>
          <p:cNvCxnSpPr>
            <a:endCxn id="412" idx="6"/>
          </p:cNvCxnSpPr>
          <p:nvPr/>
        </p:nvCxnSpPr>
        <p:spPr>
          <a:xfrm rot="10800000">
            <a:off x="5244844" y="3997959"/>
            <a:ext cx="1090200" cy="4098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1" name="Google Shape;421;p14"/>
          <p:cNvSpPr txBox="1"/>
          <p:nvPr/>
        </p:nvSpPr>
        <p:spPr>
          <a:xfrm>
            <a:off x="114832" y="707018"/>
            <a:ext cx="529491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Mahasiswa dapat diarahkan menjadi lebih mandiri dengan kemampuan yang mereka miliki.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Peluang mendapatkan pekerjaan bisa menjadi tenaga profesional maupun sebagai bagian dari pekerjaan Humas di masa sekarang.</a:t>
            </a:r>
            <a:endParaRPr/>
          </a:p>
        </p:txBody>
      </p:sp>
      <p:sp>
        <p:nvSpPr>
          <p:cNvPr id="422" name="Google Shape;422;p14"/>
          <p:cNvSpPr txBox="1"/>
          <p:nvPr/>
        </p:nvSpPr>
        <p:spPr>
          <a:xfrm>
            <a:off x="101425" y="2387823"/>
            <a:ext cx="4758873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Pengembangan berikutnya adalah dapat pula menjadi sebagai rekanan baik dengan media massa, maupun dengan bidang lainnya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Penelitian ini dapat membantu mahasiswa yang memiliki bakat desain grafis untuk diarahkan menjadi profesional</a:t>
            </a:r>
            <a:endParaRPr b="1"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4"/>
          <p:cNvSpPr/>
          <p:nvPr/>
        </p:nvSpPr>
        <p:spPr>
          <a:xfrm flipH="1" rot="10800000">
            <a:off x="6295381" y="3007024"/>
            <a:ext cx="584719" cy="2136476"/>
          </a:xfrm>
          <a:custGeom>
            <a:rect b="b" l="l" r="r" t="t"/>
            <a:pathLst>
              <a:path extrusionOk="0" h="2136476" w="584719">
                <a:moveTo>
                  <a:pt x="10964" y="889917"/>
                </a:moveTo>
                <a:cubicBezTo>
                  <a:pt x="75615" y="889918"/>
                  <a:pt x="128024" y="797671"/>
                  <a:pt x="128024" y="683879"/>
                </a:cubicBezTo>
                <a:lnTo>
                  <a:pt x="128024" y="0"/>
                </a:lnTo>
                <a:lnTo>
                  <a:pt x="0" y="0"/>
                </a:lnTo>
                <a:lnTo>
                  <a:pt x="0" y="887972"/>
                </a:lnTo>
                <a:cubicBezTo>
                  <a:pt x="3573" y="889612"/>
                  <a:pt x="7248" y="889917"/>
                  <a:pt x="10964" y="889917"/>
                </a:cubicBezTo>
                <a:close/>
                <a:moveTo>
                  <a:pt x="573754" y="889918"/>
                </a:moveTo>
                <a:cubicBezTo>
                  <a:pt x="577471" y="889918"/>
                  <a:pt x="581146" y="889612"/>
                  <a:pt x="584719" y="887972"/>
                </a:cubicBezTo>
                <a:lnTo>
                  <a:pt x="584719" y="0"/>
                </a:lnTo>
                <a:lnTo>
                  <a:pt x="456694" y="0"/>
                </a:lnTo>
                <a:lnTo>
                  <a:pt x="456694" y="683879"/>
                </a:lnTo>
                <a:cubicBezTo>
                  <a:pt x="456695" y="797671"/>
                  <a:pt x="509104" y="889918"/>
                  <a:pt x="573754" y="889918"/>
                </a:cubicBezTo>
                <a:close/>
                <a:moveTo>
                  <a:pt x="292360" y="889918"/>
                </a:moveTo>
                <a:cubicBezTo>
                  <a:pt x="357010" y="889918"/>
                  <a:pt x="409420" y="801725"/>
                  <a:pt x="409420" y="692933"/>
                </a:cubicBezTo>
                <a:lnTo>
                  <a:pt x="409420" y="0"/>
                </a:lnTo>
                <a:lnTo>
                  <a:pt x="175300" y="0"/>
                </a:lnTo>
                <a:lnTo>
                  <a:pt x="175300" y="692933"/>
                </a:lnTo>
                <a:cubicBezTo>
                  <a:pt x="175300" y="801725"/>
                  <a:pt x="227709" y="889918"/>
                  <a:pt x="292360" y="889918"/>
                </a:cubicBezTo>
                <a:close/>
                <a:moveTo>
                  <a:pt x="146158" y="1665491"/>
                </a:moveTo>
                <a:lnTo>
                  <a:pt x="438485" y="1665491"/>
                </a:lnTo>
                <a:lnTo>
                  <a:pt x="560664" y="988448"/>
                </a:lnTo>
                <a:cubicBezTo>
                  <a:pt x="499413" y="983746"/>
                  <a:pt x="448810" y="934951"/>
                  <a:pt x="432671" y="869294"/>
                </a:cubicBezTo>
                <a:cubicBezTo>
                  <a:pt x="416317" y="939198"/>
                  <a:pt x="360373" y="989785"/>
                  <a:pt x="294137" y="989785"/>
                </a:cubicBezTo>
                <a:cubicBezTo>
                  <a:pt x="227903" y="989785"/>
                  <a:pt x="171958" y="939199"/>
                  <a:pt x="155604" y="869294"/>
                </a:cubicBezTo>
                <a:cubicBezTo>
                  <a:pt x="139137" y="936225"/>
                  <a:pt x="86881" y="985637"/>
                  <a:pt x="24052" y="988860"/>
                </a:cubicBezTo>
                <a:close/>
                <a:moveTo>
                  <a:pt x="292357" y="2136476"/>
                </a:moveTo>
                <a:lnTo>
                  <a:pt x="428081" y="1762218"/>
                </a:lnTo>
                <a:lnTo>
                  <a:pt x="156635" y="1762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002-KIMS BUSINESS\007-02-Fullslidesppt-Contents\20161206\02-\color-pencil2.png" id="424" name="Google Shape;4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13979"/>
            <a:ext cx="9144000" cy="536448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4"/>
          <p:cNvSpPr/>
          <p:nvPr/>
        </p:nvSpPr>
        <p:spPr>
          <a:xfrm>
            <a:off x="6037006" y="3189307"/>
            <a:ext cx="276816" cy="276816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5"/>
          <p:cNvSpPr txBox="1"/>
          <p:nvPr>
            <p:ph idx="1" type="body"/>
          </p:nvPr>
        </p:nvSpPr>
        <p:spPr>
          <a:xfrm>
            <a:off x="0" y="3794744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Terima Kasih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/>
          <p:nvPr/>
        </p:nvSpPr>
        <p:spPr>
          <a:xfrm flipH="1" rot="5400000">
            <a:off x="5723323" y="-1679190"/>
            <a:ext cx="612000" cy="493087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2" name="Google Shape;132;p2"/>
          <p:cNvSpPr/>
          <p:nvPr/>
        </p:nvSpPr>
        <p:spPr>
          <a:xfrm flipH="1" rot="5400000">
            <a:off x="5723323" y="-792363"/>
            <a:ext cx="612000" cy="493087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3" name="Google Shape;133;p2"/>
          <p:cNvSpPr/>
          <p:nvPr/>
        </p:nvSpPr>
        <p:spPr>
          <a:xfrm flipH="1" rot="5400000">
            <a:off x="5723323" y="95905"/>
            <a:ext cx="612000" cy="493087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4" name="Google Shape;134;p2"/>
          <p:cNvSpPr/>
          <p:nvPr/>
        </p:nvSpPr>
        <p:spPr>
          <a:xfrm flipH="1" rot="5400000">
            <a:off x="5723323" y="989771"/>
            <a:ext cx="612000" cy="493087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35" name="Google Shape;135;p2"/>
          <p:cNvGrpSpPr/>
          <p:nvPr/>
        </p:nvGrpSpPr>
        <p:grpSpPr>
          <a:xfrm>
            <a:off x="3973387" y="463773"/>
            <a:ext cx="3441247" cy="672533"/>
            <a:chOff x="1281876" y="1726377"/>
            <a:chExt cx="5594380" cy="672533"/>
          </a:xfrm>
        </p:grpSpPr>
        <p:sp>
          <p:nvSpPr>
            <p:cNvPr id="136" name="Google Shape;136;p2"/>
            <p:cNvSpPr txBox="1"/>
            <p:nvPr/>
          </p:nvSpPr>
          <p:spPr>
            <a:xfrm>
              <a:off x="1307105" y="1726377"/>
              <a:ext cx="45768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Penelitian Sebelumnya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 txBox="1"/>
            <p:nvPr/>
          </p:nvSpPr>
          <p:spPr>
            <a:xfrm>
              <a:off x="1281876" y="1983412"/>
              <a:ext cx="5594380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Pendampingan Promosi terhadap Usaha Mikro, Kecil, dan Menengah (UMKM) di Banda Aceh</a:t>
              </a:r>
              <a:endParaRPr sz="10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"/>
          <p:cNvSpPr/>
          <p:nvPr/>
        </p:nvSpPr>
        <p:spPr>
          <a:xfrm flipH="1" rot="-5400000">
            <a:off x="3275856" y="462245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9" name="Google Shape;139;p2"/>
          <p:cNvSpPr/>
          <p:nvPr/>
        </p:nvSpPr>
        <p:spPr>
          <a:xfrm flipH="1" rot="-5400000">
            <a:off x="3275856" y="1349073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0" name="Google Shape;140;p2"/>
          <p:cNvSpPr/>
          <p:nvPr/>
        </p:nvSpPr>
        <p:spPr>
          <a:xfrm flipH="1" rot="-5400000">
            <a:off x="3275857" y="2237341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1" name="Google Shape;141;p2"/>
          <p:cNvSpPr/>
          <p:nvPr/>
        </p:nvSpPr>
        <p:spPr>
          <a:xfrm flipH="1" rot="-5400000">
            <a:off x="3275857" y="3131207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3432348" y="514001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3386727" y="1404613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3386728" y="2295225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"/>
          <p:cNvSpPr/>
          <p:nvPr/>
        </p:nvSpPr>
        <p:spPr>
          <a:xfrm>
            <a:off x="3386728" y="3185837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2"/>
          <p:cNvGrpSpPr/>
          <p:nvPr/>
        </p:nvGrpSpPr>
        <p:grpSpPr>
          <a:xfrm>
            <a:off x="7918690" y="714644"/>
            <a:ext cx="283532" cy="143201"/>
            <a:chOff x="7123783" y="2013389"/>
            <a:chExt cx="283532" cy="143201"/>
          </a:xfrm>
        </p:grpSpPr>
        <p:sp>
          <p:nvSpPr>
            <p:cNvPr id="147" name="Google Shape;147;p2"/>
            <p:cNvSpPr/>
            <p:nvPr/>
          </p:nvSpPr>
          <p:spPr>
            <a:xfrm flipH="1" rot="5400000">
              <a:off x="7116411" y="2030989"/>
              <a:ext cx="122744" cy="1080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flipH="1" rot="5400000">
              <a:off x="7272714" y="2021989"/>
              <a:ext cx="143201" cy="1260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7937533" y="1491630"/>
            <a:ext cx="283532" cy="143201"/>
            <a:chOff x="7123783" y="2013389"/>
            <a:chExt cx="283532" cy="143201"/>
          </a:xfrm>
        </p:grpSpPr>
        <p:sp>
          <p:nvSpPr>
            <p:cNvPr id="150" name="Google Shape;150;p2"/>
            <p:cNvSpPr/>
            <p:nvPr/>
          </p:nvSpPr>
          <p:spPr>
            <a:xfrm flipH="1" rot="5400000">
              <a:off x="7116411" y="2030989"/>
              <a:ext cx="122744" cy="1080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 flipH="1" rot="5400000">
              <a:off x="7272714" y="2021989"/>
              <a:ext cx="143201" cy="1260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2"/>
          <p:cNvGrpSpPr/>
          <p:nvPr/>
        </p:nvGrpSpPr>
        <p:grpSpPr>
          <a:xfrm>
            <a:off x="7918690" y="2355727"/>
            <a:ext cx="283532" cy="143201"/>
            <a:chOff x="7123783" y="2013389"/>
            <a:chExt cx="283532" cy="143201"/>
          </a:xfrm>
        </p:grpSpPr>
        <p:sp>
          <p:nvSpPr>
            <p:cNvPr id="153" name="Google Shape;153;p2"/>
            <p:cNvSpPr/>
            <p:nvPr/>
          </p:nvSpPr>
          <p:spPr>
            <a:xfrm flipH="1" rot="5400000">
              <a:off x="7116411" y="2030989"/>
              <a:ext cx="122744" cy="1080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flipH="1" rot="5400000">
              <a:off x="7272714" y="2021989"/>
              <a:ext cx="143201" cy="1260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2"/>
          <p:cNvGrpSpPr/>
          <p:nvPr/>
        </p:nvGrpSpPr>
        <p:grpSpPr>
          <a:xfrm>
            <a:off x="7918690" y="3291831"/>
            <a:ext cx="283532" cy="143201"/>
            <a:chOff x="7123783" y="2013389"/>
            <a:chExt cx="283532" cy="143201"/>
          </a:xfrm>
        </p:grpSpPr>
        <p:sp>
          <p:nvSpPr>
            <p:cNvPr id="156" name="Google Shape;156;p2"/>
            <p:cNvSpPr/>
            <p:nvPr/>
          </p:nvSpPr>
          <p:spPr>
            <a:xfrm flipH="1" rot="5400000">
              <a:off x="7116411" y="2030989"/>
              <a:ext cx="122744" cy="1080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flipH="1" rot="5400000">
              <a:off x="7272714" y="2021989"/>
              <a:ext cx="143201" cy="1260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2"/>
          <p:cNvGrpSpPr/>
          <p:nvPr/>
        </p:nvGrpSpPr>
        <p:grpSpPr>
          <a:xfrm>
            <a:off x="3937442" y="1405338"/>
            <a:ext cx="4557315" cy="684773"/>
            <a:chOff x="1223441" y="1781114"/>
            <a:chExt cx="7408754" cy="684773"/>
          </a:xfrm>
        </p:grpSpPr>
        <p:sp>
          <p:nvSpPr>
            <p:cNvPr id="159" name="Google Shape;159;p2"/>
            <p:cNvSpPr txBox="1"/>
            <p:nvPr/>
          </p:nvSpPr>
          <p:spPr>
            <a:xfrm>
              <a:off x="1281876" y="1781114"/>
              <a:ext cx="55943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Kendala UMKM dalam Promosi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 txBox="1"/>
            <p:nvPr/>
          </p:nvSpPr>
          <p:spPr>
            <a:xfrm>
              <a:off x="1223441" y="2050389"/>
              <a:ext cx="7408754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Keterbatasan waktu, Keahlian Desain Grafis, Personalia dalam Promosi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3973387" y="2238418"/>
            <a:ext cx="4557315" cy="676822"/>
            <a:chOff x="2299400" y="1725926"/>
            <a:chExt cx="6061226" cy="676822"/>
          </a:xfrm>
        </p:grpSpPr>
        <p:sp>
          <p:nvSpPr>
            <p:cNvPr id="162" name="Google Shape;162;p2"/>
            <p:cNvSpPr txBox="1"/>
            <p:nvPr/>
          </p:nvSpPr>
          <p:spPr>
            <a:xfrm>
              <a:off x="2299400" y="1725926"/>
              <a:ext cx="4576856" cy="2543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Peluang untuk Mahasiswa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 txBox="1"/>
            <p:nvPr/>
          </p:nvSpPr>
          <p:spPr>
            <a:xfrm>
              <a:off x="2299400" y="1987250"/>
              <a:ext cx="6061226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Mengembangkan skill, menjadi bisnis partner promosi digital, Wadah Praktek mata kuliah</a:t>
              </a:r>
              <a:endParaRPr sz="10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3995936" y="3118338"/>
            <a:ext cx="4186336" cy="660998"/>
            <a:chOff x="1318534" y="1711980"/>
            <a:chExt cx="6805659" cy="660998"/>
          </a:xfrm>
        </p:grpSpPr>
        <p:sp>
          <p:nvSpPr>
            <p:cNvPr id="165" name="Google Shape;165;p2"/>
            <p:cNvSpPr txBox="1"/>
            <p:nvPr/>
          </p:nvSpPr>
          <p:spPr>
            <a:xfrm>
              <a:off x="1318534" y="1711980"/>
              <a:ext cx="5494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Mahasiswa Transformatif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 txBox="1"/>
            <p:nvPr/>
          </p:nvSpPr>
          <p:spPr>
            <a:xfrm>
              <a:off x="1318534" y="1957480"/>
              <a:ext cx="6805659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Penguasaan skill Teknologi pada beberapa bidang komunikasi dan penyiaran</a:t>
              </a:r>
              <a:endPara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2"/>
          <p:cNvSpPr txBox="1"/>
          <p:nvPr>
            <p:ph idx="1" type="body"/>
          </p:nvPr>
        </p:nvSpPr>
        <p:spPr>
          <a:xfrm>
            <a:off x="179512" y="483518"/>
            <a:ext cx="3096344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 sz="2800"/>
              <a:t>LATAR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 sz="2800"/>
              <a:t>BELAKANG</a:t>
            </a:r>
            <a:endParaRPr sz="2800"/>
          </a:p>
        </p:txBody>
      </p:sp>
      <p:sp>
        <p:nvSpPr>
          <p:cNvPr id="168" name="Google Shape;168;p2"/>
          <p:cNvSpPr/>
          <p:nvPr/>
        </p:nvSpPr>
        <p:spPr>
          <a:xfrm flipH="1" rot="5400000">
            <a:off x="5723323" y="1883257"/>
            <a:ext cx="612000" cy="493087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9" name="Google Shape;169;p2"/>
          <p:cNvSpPr/>
          <p:nvPr/>
        </p:nvSpPr>
        <p:spPr>
          <a:xfrm flipH="1" rot="-5400000">
            <a:off x="3275856" y="402469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3386727" y="407644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2"/>
          <p:cNvGrpSpPr/>
          <p:nvPr/>
        </p:nvGrpSpPr>
        <p:grpSpPr>
          <a:xfrm>
            <a:off x="7918690" y="4227934"/>
            <a:ext cx="283532" cy="143201"/>
            <a:chOff x="7123783" y="2013389"/>
            <a:chExt cx="283532" cy="143201"/>
          </a:xfrm>
        </p:grpSpPr>
        <p:sp>
          <p:nvSpPr>
            <p:cNvPr id="172" name="Google Shape;172;p2"/>
            <p:cNvSpPr/>
            <p:nvPr/>
          </p:nvSpPr>
          <p:spPr>
            <a:xfrm flipH="1" rot="5400000">
              <a:off x="7116411" y="2030989"/>
              <a:ext cx="122744" cy="1080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flipH="1" rot="5400000">
              <a:off x="7272714" y="2021989"/>
              <a:ext cx="143201" cy="1260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4017578" y="4027793"/>
            <a:ext cx="4010806" cy="687647"/>
            <a:chOff x="1372202" y="1727949"/>
            <a:chExt cx="6520303" cy="687647"/>
          </a:xfrm>
        </p:grpSpPr>
        <p:sp>
          <p:nvSpPr>
            <p:cNvPr id="175" name="Google Shape;175;p2"/>
            <p:cNvSpPr txBox="1"/>
            <p:nvPr/>
          </p:nvSpPr>
          <p:spPr>
            <a:xfrm>
              <a:off x="1400081" y="1727949"/>
              <a:ext cx="54761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Participant Action Research (PAR)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 txBox="1"/>
            <p:nvPr/>
          </p:nvSpPr>
          <p:spPr>
            <a:xfrm>
              <a:off x="1372202" y="2000098"/>
              <a:ext cx="6520303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Memberikan Teori dan praktik-praktik lapangan serta kolaborasi dengan UMKM</a:t>
              </a:r>
              <a:endParaRPr sz="10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/>
          <p:nvPr>
            <p:ph idx="1" type="body"/>
          </p:nvPr>
        </p:nvSpPr>
        <p:spPr>
          <a:xfrm>
            <a:off x="1619672" y="188899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Analisis Peluang</a:t>
            </a: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395536" y="192836"/>
            <a:ext cx="3312368" cy="4353398"/>
            <a:chOff x="0" y="0"/>
            <a:chExt cx="3363804" cy="3552825"/>
          </a:xfrm>
        </p:grpSpPr>
        <p:pic>
          <p:nvPicPr>
            <p:cNvPr id="183" name="Google Shape;18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682750" cy="355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85499" y="0"/>
              <a:ext cx="1678305" cy="3543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 txBox="1"/>
          <p:nvPr>
            <p:ph idx="1" type="body"/>
          </p:nvPr>
        </p:nvSpPr>
        <p:spPr>
          <a:xfrm>
            <a:off x="2290162" y="98547"/>
            <a:ext cx="3908942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Analisis Peluang</a:t>
            </a:r>
            <a:endParaRPr/>
          </a:p>
        </p:txBody>
      </p:sp>
      <p:grpSp>
        <p:nvGrpSpPr>
          <p:cNvPr id="190" name="Google Shape;190;p4"/>
          <p:cNvGrpSpPr/>
          <p:nvPr/>
        </p:nvGrpSpPr>
        <p:grpSpPr>
          <a:xfrm>
            <a:off x="475589" y="967692"/>
            <a:ext cx="8168160" cy="3476265"/>
            <a:chOff x="0" y="0"/>
            <a:chExt cx="7437298" cy="3164840"/>
          </a:xfrm>
        </p:grpSpPr>
        <p:pic>
          <p:nvPicPr>
            <p:cNvPr id="191" name="Google Shape;191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4631"/>
              <a:ext cx="1483360" cy="31324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84986" y="7316"/>
              <a:ext cx="1492250" cy="3150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77287" y="0"/>
              <a:ext cx="1498600" cy="3164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469588" y="7316"/>
              <a:ext cx="1487170" cy="3140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954573" y="7316"/>
              <a:ext cx="1482725" cy="3130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/>
          <p:nvPr>
            <p:ph idx="1" type="body"/>
          </p:nvPr>
        </p:nvSpPr>
        <p:spPr>
          <a:xfrm>
            <a:off x="-324544" y="2283718"/>
            <a:ext cx="434099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Analisis Peluang</a:t>
            </a:r>
            <a:endParaRPr/>
          </a:p>
        </p:txBody>
      </p:sp>
      <p:grpSp>
        <p:nvGrpSpPr>
          <p:cNvPr id="201" name="Google Shape;201;p5"/>
          <p:cNvGrpSpPr/>
          <p:nvPr/>
        </p:nvGrpSpPr>
        <p:grpSpPr>
          <a:xfrm>
            <a:off x="3851920" y="185770"/>
            <a:ext cx="4824536" cy="4365421"/>
            <a:chOff x="0" y="0"/>
            <a:chExt cx="4251960" cy="3846830"/>
          </a:xfrm>
        </p:grpSpPr>
        <p:pic>
          <p:nvPicPr>
            <p:cNvPr id="202" name="Google Shape;202;p5"/>
            <p:cNvPicPr preferRelativeResize="0"/>
            <p:nvPr/>
          </p:nvPicPr>
          <p:blipFill rotWithShape="1">
            <a:blip r:embed="rId3">
              <a:alphaModFix/>
            </a:blip>
            <a:srcRect b="7019" l="0" r="0" t="6342"/>
            <a:stretch/>
          </p:blipFill>
          <p:spPr>
            <a:xfrm>
              <a:off x="0" y="0"/>
              <a:ext cx="2103120" cy="3846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5"/>
            <p:cNvPicPr preferRelativeResize="0"/>
            <p:nvPr/>
          </p:nvPicPr>
          <p:blipFill rotWithShape="1">
            <a:blip r:embed="rId4">
              <a:alphaModFix/>
            </a:blip>
            <a:srcRect b="7737" l="0" r="0" t="5903"/>
            <a:stretch/>
          </p:blipFill>
          <p:spPr>
            <a:xfrm>
              <a:off x="2162175" y="0"/>
              <a:ext cx="2089785" cy="381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Rumusan Masalah</a:t>
            </a:r>
            <a:endParaRPr/>
          </a:p>
        </p:txBody>
      </p:sp>
      <p:sp>
        <p:nvSpPr>
          <p:cNvPr id="209" name="Google Shape;209;p6"/>
          <p:cNvSpPr/>
          <p:nvPr/>
        </p:nvSpPr>
        <p:spPr>
          <a:xfrm>
            <a:off x="4849012" y="1658485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672724" y="1658485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2570049" y="3284641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717112" y="1789749"/>
            <a:ext cx="6046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213" name="Google Shape;213;p6"/>
          <p:cNvSpPr txBox="1"/>
          <p:nvPr/>
        </p:nvSpPr>
        <p:spPr>
          <a:xfrm>
            <a:off x="737463" y="3426689"/>
            <a:ext cx="6046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214" name="Google Shape;214;p6"/>
          <p:cNvSpPr txBox="1"/>
          <p:nvPr/>
        </p:nvSpPr>
        <p:spPr>
          <a:xfrm>
            <a:off x="4893400" y="1789749"/>
            <a:ext cx="6046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215" name="Google Shape;215;p6"/>
          <p:cNvSpPr txBox="1"/>
          <p:nvPr/>
        </p:nvSpPr>
        <p:spPr>
          <a:xfrm>
            <a:off x="2614437" y="3415905"/>
            <a:ext cx="6046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6"/>
          <p:cNvGrpSpPr/>
          <p:nvPr/>
        </p:nvGrpSpPr>
        <p:grpSpPr>
          <a:xfrm>
            <a:off x="1432669" y="1451194"/>
            <a:ext cx="2932815" cy="923330"/>
            <a:chOff x="1448989" y="1595280"/>
            <a:chExt cx="3030085" cy="923330"/>
          </a:xfrm>
        </p:grpSpPr>
        <p:sp>
          <p:nvSpPr>
            <p:cNvPr id="217" name="Google Shape;217;p6"/>
            <p:cNvSpPr txBox="1"/>
            <p:nvPr/>
          </p:nvSpPr>
          <p:spPr>
            <a:xfrm>
              <a:off x="1454023" y="1872279"/>
              <a:ext cx="30236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Bagaimana pengetahuan mahasiswa sebelum mengikuti pelatihan desain grafis melalui aplikasi CorelDraw?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Pengetahuan Pra Pelatihan </a:t>
              </a:r>
              <a:endParaRPr b="1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6"/>
          <p:cNvGrpSpPr/>
          <p:nvPr/>
        </p:nvGrpSpPr>
        <p:grpSpPr>
          <a:xfrm>
            <a:off x="5656236" y="1449650"/>
            <a:ext cx="3308252" cy="923330"/>
            <a:chOff x="1448989" y="1595280"/>
            <a:chExt cx="3030085" cy="923330"/>
          </a:xfrm>
        </p:grpSpPr>
        <p:sp>
          <p:nvSpPr>
            <p:cNvPr id="220" name="Google Shape;220;p6"/>
            <p:cNvSpPr txBox="1"/>
            <p:nvPr/>
          </p:nvSpPr>
          <p:spPr>
            <a:xfrm>
              <a:off x="1454023" y="1872279"/>
              <a:ext cx="30236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Bagaimana perubahan pengetahuan mahasiswa setelah mengikuti pelatihan desain grafis melalui aplikasi CorelDraw?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Pengetahuan Pasca Pelatihan</a:t>
              </a:r>
              <a:endParaRPr b="1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6"/>
          <p:cNvGrpSpPr/>
          <p:nvPr/>
        </p:nvGrpSpPr>
        <p:grpSpPr>
          <a:xfrm>
            <a:off x="3426992" y="3075806"/>
            <a:ext cx="2932815" cy="923330"/>
            <a:chOff x="1448989" y="1595280"/>
            <a:chExt cx="3030085" cy="923330"/>
          </a:xfrm>
        </p:grpSpPr>
        <p:sp>
          <p:nvSpPr>
            <p:cNvPr id="223" name="Google Shape;223;p6"/>
            <p:cNvSpPr txBox="1"/>
            <p:nvPr/>
          </p:nvSpPr>
          <p:spPr>
            <a:xfrm>
              <a:off x="1454023" y="1872279"/>
              <a:ext cx="30236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Bagaimana perubahan produk UMKM setelah bekerja sama dengan mahasiswa sebagai media partner?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Dampak Kolaborasi</a:t>
              </a:r>
              <a:endPara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Metodologi Penelitian</a:t>
            </a:r>
            <a:endParaRPr/>
          </a:p>
        </p:txBody>
      </p:sp>
      <p:grpSp>
        <p:nvGrpSpPr>
          <p:cNvPr id="230" name="Google Shape;230;p7"/>
          <p:cNvGrpSpPr/>
          <p:nvPr/>
        </p:nvGrpSpPr>
        <p:grpSpPr>
          <a:xfrm>
            <a:off x="7083044" y="2084114"/>
            <a:ext cx="1455662" cy="1527106"/>
            <a:chOff x="7083044" y="2084114"/>
            <a:chExt cx="1455662" cy="1527106"/>
          </a:xfrm>
        </p:grpSpPr>
        <p:sp>
          <p:nvSpPr>
            <p:cNvPr id="231" name="Google Shape;231;p7"/>
            <p:cNvSpPr txBox="1"/>
            <p:nvPr/>
          </p:nvSpPr>
          <p:spPr>
            <a:xfrm>
              <a:off x="7088940" y="2595557"/>
              <a:ext cx="14497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Teknik analisis data model interaktif Miles dan Huberman, (1992:16)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7083044" y="2084114"/>
              <a:ext cx="145566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Teknik Analisa Data</a:t>
              </a:r>
              <a:endPara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7"/>
          <p:cNvGrpSpPr/>
          <p:nvPr/>
        </p:nvGrpSpPr>
        <p:grpSpPr>
          <a:xfrm>
            <a:off x="5593168" y="2537429"/>
            <a:ext cx="1455662" cy="2285152"/>
            <a:chOff x="5593168" y="2537429"/>
            <a:chExt cx="1455662" cy="2285152"/>
          </a:xfrm>
        </p:grpSpPr>
        <p:sp>
          <p:nvSpPr>
            <p:cNvPr id="234" name="Google Shape;234;p7"/>
            <p:cNvSpPr txBox="1"/>
            <p:nvPr/>
          </p:nvSpPr>
          <p:spPr>
            <a:xfrm>
              <a:off x="5599064" y="3252921"/>
              <a:ext cx="144976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Penentuan sampel menggunakan teknik purposive sampling yaitu sebanyak 7 orang jumlah mahasiswa. Dan dua produk UMKM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5593168" y="2537429"/>
              <a:ext cx="14556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Teknik Penentuan subjek Penelitian</a:t>
              </a:r>
              <a:endParaRPr b="1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7"/>
          <p:cNvGrpSpPr/>
          <p:nvPr/>
        </p:nvGrpSpPr>
        <p:grpSpPr>
          <a:xfrm>
            <a:off x="4092551" y="2931790"/>
            <a:ext cx="1455662" cy="1512168"/>
            <a:chOff x="4092551" y="2931790"/>
            <a:chExt cx="1455662" cy="1512168"/>
          </a:xfrm>
        </p:grpSpPr>
        <p:sp>
          <p:nvSpPr>
            <p:cNvPr id="237" name="Google Shape;237;p7"/>
            <p:cNvSpPr txBox="1"/>
            <p:nvPr/>
          </p:nvSpPr>
          <p:spPr>
            <a:xfrm>
              <a:off x="4098447" y="3612961"/>
              <a:ext cx="144976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Menggunakan Observasi, Dokumentasi, Wawancara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4092551" y="2931790"/>
              <a:ext cx="14556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Teknik Pengumpulan Data</a:t>
              </a:r>
              <a:endParaRPr b="1"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7"/>
          <p:cNvGrpSpPr/>
          <p:nvPr/>
        </p:nvGrpSpPr>
        <p:grpSpPr>
          <a:xfrm>
            <a:off x="1987415" y="1707654"/>
            <a:ext cx="1720489" cy="1119029"/>
            <a:chOff x="1987415" y="1707654"/>
            <a:chExt cx="1720489" cy="1119029"/>
          </a:xfrm>
        </p:grpSpPr>
        <p:sp>
          <p:nvSpPr>
            <p:cNvPr id="240" name="Google Shape;240;p7"/>
            <p:cNvSpPr txBox="1"/>
            <p:nvPr/>
          </p:nvSpPr>
          <p:spPr>
            <a:xfrm>
              <a:off x="1987415" y="1995686"/>
              <a:ext cx="165911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 Studi Komunikasi dan Penyiaran Islam UIN Ar-Raniry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 txBox="1"/>
            <p:nvPr/>
          </p:nvSpPr>
          <p:spPr>
            <a:xfrm>
              <a:off x="2252242" y="1707654"/>
              <a:ext cx="14556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Lokasi Penelitian</a:t>
              </a:r>
              <a:endParaRPr b="1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7"/>
          <p:cNvGrpSpPr/>
          <p:nvPr/>
        </p:nvGrpSpPr>
        <p:grpSpPr>
          <a:xfrm>
            <a:off x="365412" y="1966069"/>
            <a:ext cx="1773895" cy="1325761"/>
            <a:chOff x="365412" y="1966069"/>
            <a:chExt cx="1773895" cy="1325761"/>
          </a:xfrm>
        </p:grpSpPr>
        <p:sp>
          <p:nvSpPr>
            <p:cNvPr id="243" name="Google Shape;243;p7"/>
            <p:cNvSpPr txBox="1"/>
            <p:nvPr/>
          </p:nvSpPr>
          <p:spPr>
            <a:xfrm>
              <a:off x="365413" y="2460833"/>
              <a:ext cx="177389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Penelitian deskriptif kualitatif dengan pendekatan Participant Action Research (PAR)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 txBox="1"/>
            <p:nvPr/>
          </p:nvSpPr>
          <p:spPr>
            <a:xfrm>
              <a:off x="365412" y="1966069"/>
              <a:ext cx="17738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Metode Pendekatan Penelitian</a:t>
              </a:r>
              <a:endParaRPr b="1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7"/>
          <p:cNvSpPr/>
          <p:nvPr/>
        </p:nvSpPr>
        <p:spPr>
          <a:xfrm>
            <a:off x="713977" y="3472747"/>
            <a:ext cx="1773895" cy="498260"/>
          </a:xfrm>
          <a:prstGeom prst="round2SameRect">
            <a:avLst>
              <a:gd fmla="val 30795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2225119" y="2979336"/>
            <a:ext cx="1773895" cy="498260"/>
          </a:xfrm>
          <a:prstGeom prst="round2SameRect">
            <a:avLst>
              <a:gd fmla="val 32929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3736261" y="2485926"/>
            <a:ext cx="1773895" cy="498260"/>
          </a:xfrm>
          <a:prstGeom prst="round2SameRect">
            <a:avLst>
              <a:gd fmla="val 30795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5247403" y="1992516"/>
            <a:ext cx="1773895" cy="498260"/>
          </a:xfrm>
          <a:prstGeom prst="round2SameRect">
            <a:avLst>
              <a:gd fmla="val 28661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6758545" y="1499106"/>
            <a:ext cx="1773895" cy="498260"/>
          </a:xfrm>
          <a:prstGeom prst="round2SameRect">
            <a:avLst>
              <a:gd fmla="val 32928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4475090" y="2596361"/>
            <a:ext cx="232956" cy="21806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7503157" y="1634265"/>
            <a:ext cx="284670" cy="286987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2994767" y="3111167"/>
            <a:ext cx="234598" cy="234598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1458853" y="3592239"/>
            <a:ext cx="260035" cy="25927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6000256" y="2144400"/>
            <a:ext cx="262892" cy="201937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Alur Penelitian</a:t>
            </a:r>
            <a:endParaRPr/>
          </a:p>
        </p:txBody>
      </p:sp>
      <p:sp>
        <p:nvSpPr>
          <p:cNvPr id="260" name="Google Shape;260;p8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en-US"/>
              <a:t>Pembekalan Skill Mahasiswa</a:t>
            </a:r>
            <a:endParaRPr/>
          </a:p>
        </p:txBody>
      </p:sp>
      <p:sp>
        <p:nvSpPr>
          <p:cNvPr id="261" name="Google Shape;261;p8"/>
          <p:cNvSpPr/>
          <p:nvPr/>
        </p:nvSpPr>
        <p:spPr>
          <a:xfrm>
            <a:off x="820475" y="1326159"/>
            <a:ext cx="1157002" cy="115700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2631611" y="1326159"/>
            <a:ext cx="1157002" cy="115700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4442747" y="1326159"/>
            <a:ext cx="1157002" cy="1157002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6158446" y="843558"/>
            <a:ext cx="2122205" cy="212220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2028226" y="1628342"/>
            <a:ext cx="552636" cy="552636"/>
          </a:xfrm>
          <a:prstGeom prst="mathPlus">
            <a:avLst>
              <a:gd fmla="val 23520" name="adj1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3839362" y="1628342"/>
            <a:ext cx="552636" cy="552636"/>
          </a:xfrm>
          <a:prstGeom prst="mathPlus">
            <a:avLst>
              <a:gd fmla="val 23520" name="adj1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5650498" y="1676060"/>
            <a:ext cx="457200" cy="4572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1186734" y="1706242"/>
            <a:ext cx="390361" cy="365412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6855534" y="1577762"/>
            <a:ext cx="728028" cy="733954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2981838" y="1676386"/>
            <a:ext cx="456549" cy="456549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8"/>
          <p:cNvSpPr/>
          <p:nvPr/>
        </p:nvSpPr>
        <p:spPr>
          <a:xfrm flipH="1" rot="2700000">
            <a:off x="4938030" y="1571029"/>
            <a:ext cx="166436" cy="667261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8"/>
          <p:cNvGrpSpPr/>
          <p:nvPr/>
        </p:nvGrpSpPr>
        <p:grpSpPr>
          <a:xfrm>
            <a:off x="689022" y="2612831"/>
            <a:ext cx="1402807" cy="1232690"/>
            <a:chOff x="803640" y="3362835"/>
            <a:chExt cx="2059657" cy="1232690"/>
          </a:xfrm>
        </p:grpSpPr>
        <p:sp>
          <p:nvSpPr>
            <p:cNvPr id="273" name="Google Shape;273;p8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Mahasiswa akan diseleksi untuk mengidentifikasi mahasiswa yang memiliki bakat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Proses Seleksi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8"/>
          <p:cNvGrpSpPr/>
          <p:nvPr/>
        </p:nvGrpSpPr>
        <p:grpSpPr>
          <a:xfrm>
            <a:off x="2508708" y="2612831"/>
            <a:ext cx="1402807" cy="1232690"/>
            <a:chOff x="803640" y="3362835"/>
            <a:chExt cx="2059657" cy="1232690"/>
          </a:xfrm>
        </p:grpSpPr>
        <p:sp>
          <p:nvSpPr>
            <p:cNvPr id="276" name="Google Shape;276;p8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Mahasiswa mengikuti pendampingan sesuai dengan jadwal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Pendampingan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8"/>
          <p:cNvGrpSpPr/>
          <p:nvPr/>
        </p:nvGrpSpPr>
        <p:grpSpPr>
          <a:xfrm>
            <a:off x="4328394" y="2612831"/>
            <a:ext cx="1402807" cy="1786687"/>
            <a:chOff x="803640" y="3362835"/>
            <a:chExt cx="2059657" cy="1786687"/>
          </a:xfrm>
        </p:grpSpPr>
        <p:sp>
          <p:nvSpPr>
            <p:cNvPr id="279" name="Google Shape;279;p8"/>
            <p:cNvSpPr txBox="1"/>
            <p:nvPr/>
          </p:nvSpPr>
          <p:spPr>
            <a:xfrm>
              <a:off x="803640" y="3579862"/>
              <a:ext cx="205965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Mahasiswa berkewajiban melaksanakan praktik menjadi media partner UMKM. Terutama mengelola akun sosial media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Praktik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8"/>
          <p:cNvGrpSpPr/>
          <p:nvPr/>
        </p:nvGrpSpPr>
        <p:grpSpPr>
          <a:xfrm>
            <a:off x="5879098" y="3003978"/>
            <a:ext cx="2653342" cy="1232690"/>
            <a:chOff x="803640" y="3362835"/>
            <a:chExt cx="2059657" cy="1232690"/>
          </a:xfrm>
        </p:grpSpPr>
        <p:sp>
          <p:nvSpPr>
            <p:cNvPr id="282" name="Google Shape;282;p8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Mahasiswa memiliki skill serta kemandirian pada mereka.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Berpeluang berkolaborasi dengan UMKM secara berkelanjutan.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Hasil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Hasil Penelitian</a:t>
            </a:r>
            <a:endParaRPr/>
          </a:p>
        </p:txBody>
      </p:sp>
      <p:sp>
        <p:nvSpPr>
          <p:cNvPr id="289" name="Google Shape;289;p9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en-US"/>
              <a:t>Pengetahuan mahasiswa sebelum mengikuti pendampingan</a:t>
            </a:r>
            <a:endParaRPr/>
          </a:p>
        </p:txBody>
      </p:sp>
      <p:grpSp>
        <p:nvGrpSpPr>
          <p:cNvPr id="290" name="Google Shape;290;p9"/>
          <p:cNvGrpSpPr/>
          <p:nvPr/>
        </p:nvGrpSpPr>
        <p:grpSpPr>
          <a:xfrm>
            <a:off x="1006665" y="2743443"/>
            <a:ext cx="1196438" cy="1480173"/>
            <a:chOff x="1187623" y="2740414"/>
            <a:chExt cx="1371281" cy="1696481"/>
          </a:xfrm>
        </p:grpSpPr>
        <p:grpSp>
          <p:nvGrpSpPr>
            <p:cNvPr id="291" name="Google Shape;291;p9"/>
            <p:cNvGrpSpPr/>
            <p:nvPr/>
          </p:nvGrpSpPr>
          <p:grpSpPr>
            <a:xfrm rot="-5400000">
              <a:off x="958081" y="3408634"/>
              <a:ext cx="1696480" cy="360041"/>
              <a:chOff x="1709238" y="4209096"/>
              <a:chExt cx="3492000" cy="437610"/>
            </a:xfrm>
          </p:grpSpPr>
          <p:sp>
            <p:nvSpPr>
              <p:cNvPr id="292" name="Google Shape;292;p9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3"/>
              </a:solidFill>
              <a:ln cap="flat" cmpd="sng" w="571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3" name="Google Shape;293;p9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294" name="Google Shape;294;p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295;p9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9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8" name="Google Shape;298;p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99" name="Google Shape;299;p9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" name="Google Shape;300;p9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" name="Google Shape;302;p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9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9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5" name="Google Shape;305;p9"/>
            <p:cNvGrpSpPr/>
            <p:nvPr/>
          </p:nvGrpSpPr>
          <p:grpSpPr>
            <a:xfrm flipH="1" rot="5400000">
              <a:off x="519403" y="3408635"/>
              <a:ext cx="1696480" cy="360040"/>
              <a:chOff x="1709238" y="4209096"/>
              <a:chExt cx="3492000" cy="437610"/>
            </a:xfrm>
          </p:grpSpPr>
          <p:sp>
            <p:nvSpPr>
              <p:cNvPr id="306" name="Google Shape;306;p9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4"/>
              </a:solidFill>
              <a:ln cap="flat" cmpd="sng" w="571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7" name="Google Shape;307;p9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8" name="Google Shape;308;p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9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9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2" name="Google Shape;312;p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13" name="Google Shape;313;p9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p9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19" name="Google Shape;319;p9"/>
            <p:cNvGrpSpPr/>
            <p:nvPr/>
          </p:nvGrpSpPr>
          <p:grpSpPr>
            <a:xfrm rot="-5901952">
              <a:off x="1654194" y="3614280"/>
              <a:ext cx="1334909" cy="283305"/>
              <a:chOff x="1709238" y="4209096"/>
              <a:chExt cx="3492000" cy="437610"/>
            </a:xfrm>
          </p:grpSpPr>
          <p:sp>
            <p:nvSpPr>
              <p:cNvPr id="320" name="Google Shape;320;p9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cap="flat" cmpd="sng" w="571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1" name="Google Shape;321;p9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22" name="Google Shape;322;p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p9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p9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6" name="Google Shape;326;p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27" name="Google Shape;327;p9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9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9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9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33" name="Google Shape;333;p9"/>
          <p:cNvGrpSpPr/>
          <p:nvPr/>
        </p:nvGrpSpPr>
        <p:grpSpPr>
          <a:xfrm>
            <a:off x="3622392" y="2707183"/>
            <a:ext cx="1719246" cy="1552693"/>
            <a:chOff x="3369348" y="2673754"/>
            <a:chExt cx="1970490" cy="1779598"/>
          </a:xfrm>
        </p:grpSpPr>
        <p:sp>
          <p:nvSpPr>
            <p:cNvPr id="334" name="Google Shape;334;p9"/>
            <p:cNvSpPr/>
            <p:nvPr/>
          </p:nvSpPr>
          <p:spPr>
            <a:xfrm rot="-5400000">
              <a:off x="3293187" y="2768331"/>
              <a:ext cx="1761182" cy="1608860"/>
            </a:xfrm>
            <a:custGeom>
              <a:rect b="b" l="l" r="r" t="t"/>
              <a:pathLst>
                <a:path extrusionOk="0" h="1756035" w="1761182">
                  <a:moveTo>
                    <a:pt x="279570" y="624048"/>
                  </a:moveTo>
                  <a:lnTo>
                    <a:pt x="183378" y="624048"/>
                  </a:lnTo>
                  <a:lnTo>
                    <a:pt x="183378" y="1560152"/>
                  </a:lnTo>
                  <a:lnTo>
                    <a:pt x="279570" y="1560152"/>
                  </a:lnTo>
                  <a:close/>
                  <a:moveTo>
                    <a:pt x="294594" y="68493"/>
                  </a:moveTo>
                  <a:lnTo>
                    <a:pt x="294594" y="264162"/>
                  </a:lnTo>
                  <a:cubicBezTo>
                    <a:pt x="294594" y="301988"/>
                    <a:pt x="263930" y="332653"/>
                    <a:pt x="226104" y="332653"/>
                  </a:cubicBezTo>
                  <a:cubicBezTo>
                    <a:pt x="188278" y="332653"/>
                    <a:pt x="157614" y="301988"/>
                    <a:pt x="157614" y="264162"/>
                  </a:cubicBezTo>
                  <a:lnTo>
                    <a:pt x="157614" y="68493"/>
                  </a:lnTo>
                  <a:cubicBezTo>
                    <a:pt x="157614" y="30666"/>
                    <a:pt x="188278" y="2"/>
                    <a:pt x="226104" y="2"/>
                  </a:cubicBezTo>
                  <a:cubicBezTo>
                    <a:pt x="263930" y="2"/>
                    <a:pt x="294594" y="30666"/>
                    <a:pt x="294594" y="68493"/>
                  </a:cubicBezTo>
                  <a:close/>
                  <a:moveTo>
                    <a:pt x="534912" y="624048"/>
                  </a:moveTo>
                  <a:lnTo>
                    <a:pt x="438720" y="624048"/>
                  </a:lnTo>
                  <a:lnTo>
                    <a:pt x="438720" y="1560152"/>
                  </a:lnTo>
                  <a:lnTo>
                    <a:pt x="534912" y="1560152"/>
                  </a:lnTo>
                  <a:close/>
                  <a:moveTo>
                    <a:pt x="631828" y="68492"/>
                  </a:moveTo>
                  <a:lnTo>
                    <a:pt x="631828" y="264162"/>
                  </a:lnTo>
                  <a:cubicBezTo>
                    <a:pt x="631828" y="301988"/>
                    <a:pt x="601164" y="332652"/>
                    <a:pt x="563338" y="332652"/>
                  </a:cubicBezTo>
                  <a:cubicBezTo>
                    <a:pt x="525511" y="332652"/>
                    <a:pt x="494847" y="301988"/>
                    <a:pt x="494847" y="264162"/>
                  </a:cubicBezTo>
                  <a:lnTo>
                    <a:pt x="494847" y="68492"/>
                  </a:lnTo>
                  <a:cubicBezTo>
                    <a:pt x="494847" y="30666"/>
                    <a:pt x="525511" y="2"/>
                    <a:pt x="563338" y="2"/>
                  </a:cubicBezTo>
                  <a:cubicBezTo>
                    <a:pt x="601164" y="2"/>
                    <a:pt x="631828" y="30666"/>
                    <a:pt x="631828" y="68492"/>
                  </a:cubicBezTo>
                  <a:close/>
                  <a:moveTo>
                    <a:pt x="790254" y="624048"/>
                  </a:moveTo>
                  <a:lnTo>
                    <a:pt x="694062" y="624048"/>
                  </a:lnTo>
                  <a:lnTo>
                    <a:pt x="694062" y="1560152"/>
                  </a:lnTo>
                  <a:lnTo>
                    <a:pt x="790254" y="1560152"/>
                  </a:lnTo>
                  <a:close/>
                  <a:moveTo>
                    <a:pt x="969062" y="68492"/>
                  </a:moveTo>
                  <a:lnTo>
                    <a:pt x="969062" y="264161"/>
                  </a:lnTo>
                  <a:cubicBezTo>
                    <a:pt x="969062" y="301987"/>
                    <a:pt x="938398" y="332652"/>
                    <a:pt x="900571" y="332652"/>
                  </a:cubicBezTo>
                  <a:cubicBezTo>
                    <a:pt x="862745" y="332652"/>
                    <a:pt x="832081" y="301987"/>
                    <a:pt x="832081" y="264161"/>
                  </a:cubicBezTo>
                  <a:lnTo>
                    <a:pt x="832081" y="68492"/>
                  </a:lnTo>
                  <a:cubicBezTo>
                    <a:pt x="832081" y="30665"/>
                    <a:pt x="862745" y="1"/>
                    <a:pt x="900571" y="1"/>
                  </a:cubicBezTo>
                  <a:cubicBezTo>
                    <a:pt x="938398" y="1"/>
                    <a:pt x="969062" y="30665"/>
                    <a:pt x="969062" y="68492"/>
                  </a:cubicBezTo>
                  <a:close/>
                  <a:moveTo>
                    <a:pt x="1045596" y="624048"/>
                  </a:moveTo>
                  <a:lnTo>
                    <a:pt x="949404" y="624048"/>
                  </a:lnTo>
                  <a:lnTo>
                    <a:pt x="949404" y="1560152"/>
                  </a:lnTo>
                  <a:lnTo>
                    <a:pt x="1045596" y="1560152"/>
                  </a:lnTo>
                  <a:close/>
                  <a:moveTo>
                    <a:pt x="1300938" y="624048"/>
                  </a:moveTo>
                  <a:lnTo>
                    <a:pt x="1204746" y="624048"/>
                  </a:lnTo>
                  <a:lnTo>
                    <a:pt x="1204746" y="1560152"/>
                  </a:lnTo>
                  <a:lnTo>
                    <a:pt x="1300938" y="1560152"/>
                  </a:lnTo>
                  <a:close/>
                  <a:moveTo>
                    <a:pt x="1306296" y="68491"/>
                  </a:moveTo>
                  <a:lnTo>
                    <a:pt x="1306296" y="264161"/>
                  </a:lnTo>
                  <a:cubicBezTo>
                    <a:pt x="1306296" y="301987"/>
                    <a:pt x="1275631" y="332651"/>
                    <a:pt x="1237805" y="332651"/>
                  </a:cubicBezTo>
                  <a:cubicBezTo>
                    <a:pt x="1199979" y="332651"/>
                    <a:pt x="1169315" y="301987"/>
                    <a:pt x="1169315" y="264161"/>
                  </a:cubicBezTo>
                  <a:lnTo>
                    <a:pt x="1169315" y="68491"/>
                  </a:lnTo>
                  <a:cubicBezTo>
                    <a:pt x="1169315" y="30665"/>
                    <a:pt x="1199979" y="1"/>
                    <a:pt x="1237805" y="1"/>
                  </a:cubicBezTo>
                  <a:cubicBezTo>
                    <a:pt x="1275631" y="1"/>
                    <a:pt x="1306296" y="30665"/>
                    <a:pt x="1306296" y="68491"/>
                  </a:cubicBezTo>
                  <a:close/>
                  <a:moveTo>
                    <a:pt x="1556280" y="624048"/>
                  </a:moveTo>
                  <a:lnTo>
                    <a:pt x="1460088" y="624048"/>
                  </a:lnTo>
                  <a:lnTo>
                    <a:pt x="1460088" y="1560152"/>
                  </a:lnTo>
                  <a:lnTo>
                    <a:pt x="1556280" y="1560152"/>
                  </a:lnTo>
                  <a:close/>
                  <a:moveTo>
                    <a:pt x="1643529" y="68491"/>
                  </a:moveTo>
                  <a:lnTo>
                    <a:pt x="1643529" y="264160"/>
                  </a:lnTo>
                  <a:cubicBezTo>
                    <a:pt x="1643529" y="301986"/>
                    <a:pt x="1612865" y="332650"/>
                    <a:pt x="1575039" y="332650"/>
                  </a:cubicBezTo>
                  <a:cubicBezTo>
                    <a:pt x="1537213" y="332650"/>
                    <a:pt x="1506548" y="301986"/>
                    <a:pt x="1506548" y="264160"/>
                  </a:cubicBezTo>
                  <a:lnTo>
                    <a:pt x="1506548" y="68491"/>
                  </a:lnTo>
                  <a:cubicBezTo>
                    <a:pt x="1506548" y="30664"/>
                    <a:pt x="1537213" y="0"/>
                    <a:pt x="1575039" y="0"/>
                  </a:cubicBezTo>
                  <a:cubicBezTo>
                    <a:pt x="1612865" y="0"/>
                    <a:pt x="1643529" y="30664"/>
                    <a:pt x="1643529" y="68491"/>
                  </a:cubicBezTo>
                  <a:close/>
                  <a:moveTo>
                    <a:pt x="1761182" y="166327"/>
                  </a:moveTo>
                  <a:lnTo>
                    <a:pt x="1761182" y="1756035"/>
                  </a:lnTo>
                  <a:lnTo>
                    <a:pt x="0" y="1756035"/>
                  </a:lnTo>
                  <a:lnTo>
                    <a:pt x="0" y="166327"/>
                  </a:lnTo>
                  <a:lnTo>
                    <a:pt x="98907" y="166327"/>
                  </a:lnTo>
                  <a:lnTo>
                    <a:pt x="98907" y="255498"/>
                  </a:lnTo>
                  <a:cubicBezTo>
                    <a:pt x="98907" y="325747"/>
                    <a:pt x="155855" y="382694"/>
                    <a:pt x="226104" y="382694"/>
                  </a:cubicBezTo>
                  <a:cubicBezTo>
                    <a:pt x="296353" y="382694"/>
                    <a:pt x="353300" y="325747"/>
                    <a:pt x="353300" y="255498"/>
                  </a:cubicBezTo>
                  <a:lnTo>
                    <a:pt x="353300" y="166327"/>
                  </a:lnTo>
                  <a:lnTo>
                    <a:pt x="436141" y="166327"/>
                  </a:lnTo>
                  <a:lnTo>
                    <a:pt x="436141" y="255497"/>
                  </a:lnTo>
                  <a:cubicBezTo>
                    <a:pt x="436141" y="325746"/>
                    <a:pt x="493089" y="382694"/>
                    <a:pt x="563338" y="382694"/>
                  </a:cubicBezTo>
                  <a:cubicBezTo>
                    <a:pt x="633586" y="382694"/>
                    <a:pt x="690534" y="325746"/>
                    <a:pt x="690534" y="255497"/>
                  </a:cubicBezTo>
                  <a:lnTo>
                    <a:pt x="690534" y="166327"/>
                  </a:lnTo>
                  <a:lnTo>
                    <a:pt x="773375" y="166327"/>
                  </a:lnTo>
                  <a:lnTo>
                    <a:pt x="773375" y="255497"/>
                  </a:lnTo>
                  <a:cubicBezTo>
                    <a:pt x="773375" y="325745"/>
                    <a:pt x="830322" y="382693"/>
                    <a:pt x="900571" y="382693"/>
                  </a:cubicBezTo>
                  <a:cubicBezTo>
                    <a:pt x="970820" y="382693"/>
                    <a:pt x="1027768" y="325745"/>
                    <a:pt x="1027768" y="255497"/>
                  </a:cubicBezTo>
                  <a:lnTo>
                    <a:pt x="1027768" y="166327"/>
                  </a:lnTo>
                  <a:lnTo>
                    <a:pt x="1110609" y="166327"/>
                  </a:lnTo>
                  <a:lnTo>
                    <a:pt x="1110609" y="255496"/>
                  </a:lnTo>
                  <a:cubicBezTo>
                    <a:pt x="1110609" y="325745"/>
                    <a:pt x="1167556" y="382692"/>
                    <a:pt x="1237805" y="382692"/>
                  </a:cubicBezTo>
                  <a:cubicBezTo>
                    <a:pt x="1308054" y="382692"/>
                    <a:pt x="1365002" y="325745"/>
                    <a:pt x="1365002" y="255496"/>
                  </a:cubicBezTo>
                  <a:lnTo>
                    <a:pt x="1365002" y="166327"/>
                  </a:lnTo>
                  <a:lnTo>
                    <a:pt x="1447842" y="166327"/>
                  </a:lnTo>
                  <a:lnTo>
                    <a:pt x="1447842" y="255495"/>
                  </a:lnTo>
                  <a:cubicBezTo>
                    <a:pt x="1447842" y="325744"/>
                    <a:pt x="1504790" y="382692"/>
                    <a:pt x="1575039" y="382692"/>
                  </a:cubicBezTo>
                  <a:cubicBezTo>
                    <a:pt x="1645288" y="382692"/>
                    <a:pt x="1702235" y="325744"/>
                    <a:pt x="1702235" y="255495"/>
                  </a:cubicBezTo>
                  <a:lnTo>
                    <a:pt x="1702235" y="1663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 flipH="1" rot="10800000">
              <a:off x="5076056" y="2673754"/>
              <a:ext cx="263782" cy="1779598"/>
            </a:xfrm>
            <a:custGeom>
              <a:rect b="b" l="l" r="r" t="t"/>
              <a:pathLst>
                <a:path extrusionOk="0" h="4153123" w="1035916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6" name="Google Shape;336;p9"/>
          <p:cNvSpPr/>
          <p:nvPr/>
        </p:nvSpPr>
        <p:spPr>
          <a:xfrm rot="-5400000">
            <a:off x="6907737" y="2651324"/>
            <a:ext cx="1537616" cy="1664412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9"/>
          <p:cNvSpPr/>
          <p:nvPr/>
        </p:nvSpPr>
        <p:spPr>
          <a:xfrm>
            <a:off x="2628725" y="3123489"/>
            <a:ext cx="484632" cy="720080"/>
          </a:xfrm>
          <a:prstGeom prst="chevron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6E2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9"/>
          <p:cNvSpPr/>
          <p:nvPr/>
        </p:nvSpPr>
        <p:spPr>
          <a:xfrm>
            <a:off x="5850673" y="3123489"/>
            <a:ext cx="484632" cy="720080"/>
          </a:xfrm>
          <a:prstGeom prst="chevron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6E2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9"/>
          <p:cNvGrpSpPr/>
          <p:nvPr/>
        </p:nvGrpSpPr>
        <p:grpSpPr>
          <a:xfrm>
            <a:off x="702488" y="1275606"/>
            <a:ext cx="1721379" cy="1098372"/>
            <a:chOff x="2551705" y="4211306"/>
            <a:chExt cx="2357003" cy="1098372"/>
          </a:xfrm>
        </p:grpSpPr>
        <p:sp>
          <p:nvSpPr>
            <p:cNvPr id="340" name="Google Shape;340;p9"/>
            <p:cNvSpPr txBox="1"/>
            <p:nvPr/>
          </p:nvSpPr>
          <p:spPr>
            <a:xfrm>
              <a:off x="2551706" y="4478681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Digunakan hanya untuk media penyebaran aktivitas harian.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9"/>
            <p:cNvSpPr txBox="1"/>
            <p:nvPr/>
          </p:nvSpPr>
          <p:spPr>
            <a:xfrm>
              <a:off x="2551705" y="4211306"/>
              <a:ext cx="23369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Sosial Media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2" name="Google Shape;342;p9"/>
          <p:cNvGrpSpPr/>
          <p:nvPr/>
        </p:nvGrpSpPr>
        <p:grpSpPr>
          <a:xfrm>
            <a:off x="3620259" y="1275606"/>
            <a:ext cx="1721379" cy="1283038"/>
            <a:chOff x="2551705" y="4211306"/>
            <a:chExt cx="2357003" cy="1283038"/>
          </a:xfrm>
        </p:grpSpPr>
        <p:sp>
          <p:nvSpPr>
            <p:cNvPr id="343" name="Google Shape;343;p9"/>
            <p:cNvSpPr txBox="1"/>
            <p:nvPr/>
          </p:nvSpPr>
          <p:spPr>
            <a:xfrm>
              <a:off x="2551706" y="4478681"/>
              <a:ext cx="235700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Hanya digunakan untuk melayout majalah, koran, baliho, brosur dan lain sebagainya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9"/>
            <p:cNvSpPr txBox="1"/>
            <p:nvPr/>
          </p:nvSpPr>
          <p:spPr>
            <a:xfrm>
              <a:off x="2551705" y="4211306"/>
              <a:ext cx="23369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Desain Grafis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9"/>
          <p:cNvGrpSpPr/>
          <p:nvPr/>
        </p:nvGrpSpPr>
        <p:grpSpPr>
          <a:xfrm>
            <a:off x="6538030" y="1275606"/>
            <a:ext cx="2013253" cy="1283038"/>
            <a:chOff x="2551705" y="4211306"/>
            <a:chExt cx="2357003" cy="1283038"/>
          </a:xfrm>
        </p:grpSpPr>
        <p:sp>
          <p:nvSpPr>
            <p:cNvPr id="346" name="Google Shape;346;p9"/>
            <p:cNvSpPr txBox="1"/>
            <p:nvPr/>
          </p:nvSpPr>
          <p:spPr>
            <a:xfrm>
              <a:off x="2551706" y="4478681"/>
              <a:ext cx="235700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Belum mengetahui bagaimana proses pemasaran digital dengan memanfaatkan sosial Media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9"/>
            <p:cNvSpPr txBox="1"/>
            <p:nvPr/>
          </p:nvSpPr>
          <p:spPr>
            <a:xfrm>
              <a:off x="2551705" y="4211306"/>
              <a:ext cx="23369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Tim Pemasaran Digital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ALLPPT-COLOR-A0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COLOR-A0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COLOR-A0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2016-12-05T23:26:54Z</dcterms:created>
  <dc:creator>googleslidesppt.com;allppt.com</dc:creator>
</cp:coreProperties>
</file>